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277" r:id="rId2"/>
    <p:sldId id="291" r:id="rId3"/>
    <p:sldId id="278" r:id="rId4"/>
    <p:sldId id="287" r:id="rId5"/>
    <p:sldId id="296" r:id="rId6"/>
    <p:sldId id="271" r:id="rId7"/>
    <p:sldId id="276" r:id="rId8"/>
    <p:sldId id="283" r:id="rId9"/>
    <p:sldId id="279" r:id="rId10"/>
    <p:sldId id="281" r:id="rId11"/>
    <p:sldId id="280" r:id="rId12"/>
    <p:sldId id="282" r:id="rId13"/>
    <p:sldId id="284" r:id="rId14"/>
    <p:sldId id="285" r:id="rId15"/>
    <p:sldId id="288" r:id="rId16"/>
    <p:sldId id="258" r:id="rId17"/>
    <p:sldId id="289" r:id="rId18"/>
    <p:sldId id="290" r:id="rId19"/>
    <p:sldId id="293" r:id="rId20"/>
    <p:sldId id="294" r:id="rId21"/>
    <p:sldId id="295" r:id="rId22"/>
    <p:sldId id="266" r:id="rId23"/>
    <p:sldId id="292" r:id="rId24"/>
    <p:sldId id="272" r:id="rId25"/>
    <p:sldId id="297" r:id="rId26"/>
    <p:sldId id="273" r:id="rId27"/>
    <p:sldId id="303" r:id="rId28"/>
    <p:sldId id="301" r:id="rId29"/>
    <p:sldId id="298" r:id="rId30"/>
    <p:sldId id="299" r:id="rId31"/>
    <p:sldId id="304" r:id="rId32"/>
    <p:sldId id="306" r:id="rId33"/>
    <p:sldId id="307" r:id="rId34"/>
    <p:sldId id="300" r:id="rId35"/>
    <p:sldId id="302" r:id="rId36"/>
    <p:sldId id="305" r:id="rId3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36"/>
    <p:restoredTop sz="94595"/>
  </p:normalViewPr>
  <p:slideViewPr>
    <p:cSldViewPr snapToGrid="0" snapToObjects="1">
      <p:cViewPr varScale="1">
        <p:scale>
          <a:sx n="128" d="100"/>
          <a:sy n="128" d="100"/>
        </p:scale>
        <p:origin x="1125"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78A4E5C-C60C-42D2-A784-2AEE422BCE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CEF1450B-ED82-45EE-80A9-0D2DE7076E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C07D05-10F9-4BBB-B644-FDEBB3EED549}" type="datetimeFigureOut">
              <a:rPr lang="de-DE" smtClean="0"/>
              <a:t>27.01.2026</a:t>
            </a:fld>
            <a:endParaRPr lang="de-DE"/>
          </a:p>
        </p:txBody>
      </p:sp>
      <p:sp>
        <p:nvSpPr>
          <p:cNvPr id="4" name="Fußzeilenplatzhalter 3">
            <a:extLst>
              <a:ext uri="{FF2B5EF4-FFF2-40B4-BE49-F238E27FC236}">
                <a16:creationId xmlns:a16="http://schemas.microsoft.com/office/drawing/2014/main" id="{D6CEC20C-7FF3-413F-AD3D-DEAF7B119D7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Autor: Prof. Dr. Reiner Wallich </a:t>
            </a:r>
          </a:p>
        </p:txBody>
      </p:sp>
      <p:sp>
        <p:nvSpPr>
          <p:cNvPr id="5" name="Foliennummernplatzhalter 4">
            <a:extLst>
              <a:ext uri="{FF2B5EF4-FFF2-40B4-BE49-F238E27FC236}">
                <a16:creationId xmlns:a16="http://schemas.microsoft.com/office/drawing/2014/main" id="{D6743A8F-748D-43BF-8590-2F052006C89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C4F62-20A1-457C-B2EC-28BC3BB68DFA}" type="slidenum">
              <a:rPr lang="de-DE" smtClean="0"/>
              <a:t>‹Nr.›</a:t>
            </a:fld>
            <a:endParaRPr lang="de-DE"/>
          </a:p>
        </p:txBody>
      </p:sp>
    </p:spTree>
    <p:extLst>
      <p:ext uri="{BB962C8B-B14F-4D97-AF65-F5344CB8AC3E}">
        <p14:creationId xmlns:p14="http://schemas.microsoft.com/office/powerpoint/2010/main" val="112292121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6F0E46-FAB1-314B-995F-DF20C3875601}" type="datetimeFigureOut">
              <a:rPr lang="de-DE" smtClean="0"/>
              <a:t>27.01.2026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Autor: Prof. Dr. Reiner Wallich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28375E-4157-E14B-9212-8E2A3FE7810E}" type="slidenum">
              <a:rPr lang="de-DE" smtClean="0"/>
              <a:t>‹Nr.›</a:t>
            </a:fld>
            <a:endParaRPr lang="de-DE"/>
          </a:p>
        </p:txBody>
      </p:sp>
    </p:spTree>
    <p:extLst>
      <p:ext uri="{BB962C8B-B14F-4D97-AF65-F5344CB8AC3E}">
        <p14:creationId xmlns:p14="http://schemas.microsoft.com/office/powerpoint/2010/main" val="85321280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093150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589627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298795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7288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400297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64497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5790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928175-5C46-1B45-B013-F0B1FE3ED8E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C7DEBC5B-1FF4-D14D-8009-E623129031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6DE7828F-CAFE-F344-A348-D9BD7038CBA4}"/>
              </a:ext>
            </a:extLst>
          </p:cNvPr>
          <p:cNvSpPr>
            <a:spLocks noGrp="1"/>
          </p:cNvSpPr>
          <p:nvPr>
            <p:ph type="dt" sz="half" idx="10"/>
          </p:nvPr>
        </p:nvSpPr>
        <p:spPr/>
        <p:txBody>
          <a:bodyPr/>
          <a:lstStyle/>
          <a:p>
            <a:fld id="{08FB7514-D4CE-4E76-B902-85AB50E85A2C}" type="datetime1">
              <a:rPr lang="de-DE" smtClean="0"/>
              <a:t>27.01.2026</a:t>
            </a:fld>
            <a:endParaRPr lang="de-DE"/>
          </a:p>
        </p:txBody>
      </p:sp>
      <p:sp>
        <p:nvSpPr>
          <p:cNvPr id="5" name="Fußzeilenplatzhalter 4">
            <a:extLst>
              <a:ext uri="{FF2B5EF4-FFF2-40B4-BE49-F238E27FC236}">
                <a16:creationId xmlns:a16="http://schemas.microsoft.com/office/drawing/2014/main" id="{F7BE2C2A-F088-3F47-BDB9-721971A657FE}"/>
              </a:ext>
            </a:extLst>
          </p:cNvPr>
          <p:cNvSpPr>
            <a:spLocks noGrp="1"/>
          </p:cNvSpPr>
          <p:nvPr>
            <p:ph type="ftr" sz="quarter" idx="11"/>
          </p:nvPr>
        </p:nvSpPr>
        <p:spPr/>
        <p:txBody>
          <a:bodyPr/>
          <a:lstStyle/>
          <a:p>
            <a:r>
              <a:rPr lang="de-DE"/>
              <a:t>Autor: Prof. Dr. Reiner Wallich </a:t>
            </a:r>
          </a:p>
        </p:txBody>
      </p:sp>
      <p:sp>
        <p:nvSpPr>
          <p:cNvPr id="6" name="Foliennummernplatzhalter 5">
            <a:extLst>
              <a:ext uri="{FF2B5EF4-FFF2-40B4-BE49-F238E27FC236}">
                <a16:creationId xmlns:a16="http://schemas.microsoft.com/office/drawing/2014/main" id="{96BFD7FA-FA0C-0545-BF37-B1FBF46F493A}"/>
              </a:ext>
            </a:extLst>
          </p:cNvPr>
          <p:cNvSpPr>
            <a:spLocks noGrp="1"/>
          </p:cNvSpPr>
          <p:nvPr>
            <p:ph type="sldNum" sz="quarter" idx="12"/>
          </p:nvPr>
        </p:nvSpPr>
        <p:spPr/>
        <p:txBody>
          <a:bodyPr/>
          <a:lstStyle/>
          <a:p>
            <a:fld id="{48C264EF-AF0F-F94C-ACA5-D27D8DCD4C93}" type="slidenum">
              <a:rPr lang="de-DE" smtClean="0"/>
              <a:t>‹Nr.›</a:t>
            </a:fld>
            <a:endParaRPr lang="de-DE"/>
          </a:p>
        </p:txBody>
      </p:sp>
    </p:spTree>
    <p:extLst>
      <p:ext uri="{BB962C8B-B14F-4D97-AF65-F5344CB8AC3E}">
        <p14:creationId xmlns:p14="http://schemas.microsoft.com/office/powerpoint/2010/main" val="1515425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898749-EF36-A84B-ADE3-BAB95A86D438}"/>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2BD4B58C-AFF3-0546-AE8C-5FEAC477DE65}"/>
              </a:ext>
            </a:extLst>
          </p:cNvPr>
          <p:cNvSpPr>
            <a:spLocks noGrp="1"/>
          </p:cNvSpPr>
          <p:nvPr>
            <p:ph type="body" orient="vert" idx="1"/>
          </p:nvPr>
        </p:nvSpPr>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BE025964-B1ED-D744-B52D-CF0FAC5843B0}"/>
              </a:ext>
            </a:extLst>
          </p:cNvPr>
          <p:cNvSpPr>
            <a:spLocks noGrp="1"/>
          </p:cNvSpPr>
          <p:nvPr>
            <p:ph type="dt" sz="half" idx="10"/>
          </p:nvPr>
        </p:nvSpPr>
        <p:spPr/>
        <p:txBody>
          <a:bodyPr/>
          <a:lstStyle/>
          <a:p>
            <a:fld id="{17B4A8E3-FFB5-4A54-B7E6-61AEB357C62F}" type="datetime1">
              <a:rPr lang="de-DE" smtClean="0"/>
              <a:t>27.01.2026</a:t>
            </a:fld>
            <a:endParaRPr lang="de-DE"/>
          </a:p>
        </p:txBody>
      </p:sp>
      <p:sp>
        <p:nvSpPr>
          <p:cNvPr id="5" name="Fußzeilenplatzhalter 4">
            <a:extLst>
              <a:ext uri="{FF2B5EF4-FFF2-40B4-BE49-F238E27FC236}">
                <a16:creationId xmlns:a16="http://schemas.microsoft.com/office/drawing/2014/main" id="{A48A6E18-56AE-5147-9D5B-7A7DE0A90887}"/>
              </a:ext>
            </a:extLst>
          </p:cNvPr>
          <p:cNvSpPr>
            <a:spLocks noGrp="1"/>
          </p:cNvSpPr>
          <p:nvPr>
            <p:ph type="ftr" sz="quarter" idx="11"/>
          </p:nvPr>
        </p:nvSpPr>
        <p:spPr/>
        <p:txBody>
          <a:bodyPr/>
          <a:lstStyle/>
          <a:p>
            <a:r>
              <a:rPr lang="de-DE"/>
              <a:t>Autor: Prof. Dr. Reiner Wallich </a:t>
            </a:r>
          </a:p>
        </p:txBody>
      </p:sp>
      <p:sp>
        <p:nvSpPr>
          <p:cNvPr id="6" name="Foliennummernplatzhalter 5">
            <a:extLst>
              <a:ext uri="{FF2B5EF4-FFF2-40B4-BE49-F238E27FC236}">
                <a16:creationId xmlns:a16="http://schemas.microsoft.com/office/drawing/2014/main" id="{4FB79D62-29FB-A144-89ED-3247B9E0C071}"/>
              </a:ext>
            </a:extLst>
          </p:cNvPr>
          <p:cNvSpPr>
            <a:spLocks noGrp="1"/>
          </p:cNvSpPr>
          <p:nvPr>
            <p:ph type="sldNum" sz="quarter" idx="12"/>
          </p:nvPr>
        </p:nvSpPr>
        <p:spPr/>
        <p:txBody>
          <a:bodyPr/>
          <a:lstStyle/>
          <a:p>
            <a:fld id="{48C264EF-AF0F-F94C-ACA5-D27D8DCD4C93}" type="slidenum">
              <a:rPr lang="de-DE" smtClean="0"/>
              <a:t>‹Nr.›</a:t>
            </a:fld>
            <a:endParaRPr lang="de-DE"/>
          </a:p>
        </p:txBody>
      </p:sp>
    </p:spTree>
    <p:extLst>
      <p:ext uri="{BB962C8B-B14F-4D97-AF65-F5344CB8AC3E}">
        <p14:creationId xmlns:p14="http://schemas.microsoft.com/office/powerpoint/2010/main" val="3032494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468AB8E-27C8-D04C-984A-6DC14C3DDD4B}"/>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4B020CCA-8FBD-C44D-B3A5-64B8C347B003}"/>
              </a:ext>
            </a:extLst>
          </p:cNvPr>
          <p:cNvSpPr>
            <a:spLocks noGrp="1"/>
          </p:cNvSpPr>
          <p:nvPr>
            <p:ph type="body" orient="vert" idx="1"/>
          </p:nvPr>
        </p:nvSpPr>
        <p:spPr>
          <a:xfrm>
            <a:off x="838200" y="365125"/>
            <a:ext cx="7734300" cy="5811838"/>
          </a:xfrm>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0F03E291-F75E-C244-853A-6CA13D8AC8BD}"/>
              </a:ext>
            </a:extLst>
          </p:cNvPr>
          <p:cNvSpPr>
            <a:spLocks noGrp="1"/>
          </p:cNvSpPr>
          <p:nvPr>
            <p:ph type="dt" sz="half" idx="10"/>
          </p:nvPr>
        </p:nvSpPr>
        <p:spPr/>
        <p:txBody>
          <a:bodyPr/>
          <a:lstStyle/>
          <a:p>
            <a:fld id="{5DE26327-5050-4A40-8108-852AE7E370E1}" type="datetime1">
              <a:rPr lang="de-DE" smtClean="0"/>
              <a:t>27.01.2026</a:t>
            </a:fld>
            <a:endParaRPr lang="de-DE"/>
          </a:p>
        </p:txBody>
      </p:sp>
      <p:sp>
        <p:nvSpPr>
          <p:cNvPr id="5" name="Fußzeilenplatzhalter 4">
            <a:extLst>
              <a:ext uri="{FF2B5EF4-FFF2-40B4-BE49-F238E27FC236}">
                <a16:creationId xmlns:a16="http://schemas.microsoft.com/office/drawing/2014/main" id="{5AA00C66-CF96-E044-8EBE-BB128AFF882C}"/>
              </a:ext>
            </a:extLst>
          </p:cNvPr>
          <p:cNvSpPr>
            <a:spLocks noGrp="1"/>
          </p:cNvSpPr>
          <p:nvPr>
            <p:ph type="ftr" sz="quarter" idx="11"/>
          </p:nvPr>
        </p:nvSpPr>
        <p:spPr/>
        <p:txBody>
          <a:bodyPr/>
          <a:lstStyle/>
          <a:p>
            <a:r>
              <a:rPr lang="de-DE"/>
              <a:t>Autor: Prof. Dr. Reiner Wallich </a:t>
            </a:r>
          </a:p>
        </p:txBody>
      </p:sp>
      <p:sp>
        <p:nvSpPr>
          <p:cNvPr id="6" name="Foliennummernplatzhalter 5">
            <a:extLst>
              <a:ext uri="{FF2B5EF4-FFF2-40B4-BE49-F238E27FC236}">
                <a16:creationId xmlns:a16="http://schemas.microsoft.com/office/drawing/2014/main" id="{40BDB9E6-6185-044A-9B85-53DFAFC90A96}"/>
              </a:ext>
            </a:extLst>
          </p:cNvPr>
          <p:cNvSpPr>
            <a:spLocks noGrp="1"/>
          </p:cNvSpPr>
          <p:nvPr>
            <p:ph type="sldNum" sz="quarter" idx="12"/>
          </p:nvPr>
        </p:nvSpPr>
        <p:spPr/>
        <p:txBody>
          <a:bodyPr/>
          <a:lstStyle/>
          <a:p>
            <a:fld id="{48C264EF-AF0F-F94C-ACA5-D27D8DCD4C93}" type="slidenum">
              <a:rPr lang="de-DE" smtClean="0"/>
              <a:t>‹Nr.›</a:t>
            </a:fld>
            <a:endParaRPr lang="de-DE"/>
          </a:p>
        </p:txBody>
      </p:sp>
    </p:spTree>
    <p:extLst>
      <p:ext uri="{BB962C8B-B14F-4D97-AF65-F5344CB8AC3E}">
        <p14:creationId xmlns:p14="http://schemas.microsoft.com/office/powerpoint/2010/main" val="1760752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B0537E-4E44-834D-B3D0-CDA002B308B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AFC834E-828C-9F45-B360-7A1975987DD1}"/>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15B9DB61-0679-8941-9D6D-873CF54D9754}"/>
              </a:ext>
            </a:extLst>
          </p:cNvPr>
          <p:cNvSpPr>
            <a:spLocks noGrp="1"/>
          </p:cNvSpPr>
          <p:nvPr>
            <p:ph type="dt" sz="half" idx="10"/>
          </p:nvPr>
        </p:nvSpPr>
        <p:spPr/>
        <p:txBody>
          <a:bodyPr/>
          <a:lstStyle/>
          <a:p>
            <a:fld id="{1F120988-01D1-4A17-B0F7-95DB57150F51}" type="datetime1">
              <a:rPr lang="de-DE" smtClean="0"/>
              <a:t>27.01.2026</a:t>
            </a:fld>
            <a:endParaRPr lang="de-DE"/>
          </a:p>
        </p:txBody>
      </p:sp>
      <p:sp>
        <p:nvSpPr>
          <p:cNvPr id="5" name="Fußzeilenplatzhalter 4">
            <a:extLst>
              <a:ext uri="{FF2B5EF4-FFF2-40B4-BE49-F238E27FC236}">
                <a16:creationId xmlns:a16="http://schemas.microsoft.com/office/drawing/2014/main" id="{B022507E-5D3F-E144-ACAA-3F8A5AA7D88B}"/>
              </a:ext>
            </a:extLst>
          </p:cNvPr>
          <p:cNvSpPr>
            <a:spLocks noGrp="1"/>
          </p:cNvSpPr>
          <p:nvPr>
            <p:ph type="ftr" sz="quarter" idx="11"/>
          </p:nvPr>
        </p:nvSpPr>
        <p:spPr/>
        <p:txBody>
          <a:bodyPr/>
          <a:lstStyle/>
          <a:p>
            <a:r>
              <a:rPr lang="de-DE"/>
              <a:t>Autor: Prof. Dr. Reiner Wallich </a:t>
            </a:r>
          </a:p>
        </p:txBody>
      </p:sp>
      <p:sp>
        <p:nvSpPr>
          <p:cNvPr id="6" name="Foliennummernplatzhalter 5">
            <a:extLst>
              <a:ext uri="{FF2B5EF4-FFF2-40B4-BE49-F238E27FC236}">
                <a16:creationId xmlns:a16="http://schemas.microsoft.com/office/drawing/2014/main" id="{D2CC6971-345D-DB46-8132-CEF8FC21E6C8}"/>
              </a:ext>
            </a:extLst>
          </p:cNvPr>
          <p:cNvSpPr>
            <a:spLocks noGrp="1"/>
          </p:cNvSpPr>
          <p:nvPr>
            <p:ph type="sldNum" sz="quarter" idx="12"/>
          </p:nvPr>
        </p:nvSpPr>
        <p:spPr/>
        <p:txBody>
          <a:bodyPr/>
          <a:lstStyle/>
          <a:p>
            <a:fld id="{48C264EF-AF0F-F94C-ACA5-D27D8DCD4C93}" type="slidenum">
              <a:rPr lang="de-DE" smtClean="0"/>
              <a:t>‹Nr.›</a:t>
            </a:fld>
            <a:endParaRPr lang="de-DE"/>
          </a:p>
        </p:txBody>
      </p:sp>
    </p:spTree>
    <p:extLst>
      <p:ext uri="{BB962C8B-B14F-4D97-AF65-F5344CB8AC3E}">
        <p14:creationId xmlns:p14="http://schemas.microsoft.com/office/powerpoint/2010/main" val="4145552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22EF51-D21B-E14B-9E1F-175A75EC8605}"/>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D66B2F89-6288-4A4C-B7B8-41AB3968D1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228C7D7D-7536-2F41-A771-FF2FC52488DD}"/>
              </a:ext>
            </a:extLst>
          </p:cNvPr>
          <p:cNvSpPr>
            <a:spLocks noGrp="1"/>
          </p:cNvSpPr>
          <p:nvPr>
            <p:ph type="dt" sz="half" idx="10"/>
          </p:nvPr>
        </p:nvSpPr>
        <p:spPr/>
        <p:txBody>
          <a:bodyPr/>
          <a:lstStyle/>
          <a:p>
            <a:fld id="{47409EC0-B74B-48A3-AA0F-54BB0D46FB37}" type="datetime1">
              <a:rPr lang="de-DE" smtClean="0"/>
              <a:t>27.01.2026</a:t>
            </a:fld>
            <a:endParaRPr lang="de-DE"/>
          </a:p>
        </p:txBody>
      </p:sp>
      <p:sp>
        <p:nvSpPr>
          <p:cNvPr id="5" name="Fußzeilenplatzhalter 4">
            <a:extLst>
              <a:ext uri="{FF2B5EF4-FFF2-40B4-BE49-F238E27FC236}">
                <a16:creationId xmlns:a16="http://schemas.microsoft.com/office/drawing/2014/main" id="{07E8E09E-5AE2-5D4C-8669-8B8CA7E39D0E}"/>
              </a:ext>
            </a:extLst>
          </p:cNvPr>
          <p:cNvSpPr>
            <a:spLocks noGrp="1"/>
          </p:cNvSpPr>
          <p:nvPr>
            <p:ph type="ftr" sz="quarter" idx="11"/>
          </p:nvPr>
        </p:nvSpPr>
        <p:spPr/>
        <p:txBody>
          <a:bodyPr/>
          <a:lstStyle/>
          <a:p>
            <a:r>
              <a:rPr lang="de-DE"/>
              <a:t>Autor: Prof. Dr. Reiner Wallich </a:t>
            </a:r>
          </a:p>
        </p:txBody>
      </p:sp>
      <p:sp>
        <p:nvSpPr>
          <p:cNvPr id="6" name="Foliennummernplatzhalter 5">
            <a:extLst>
              <a:ext uri="{FF2B5EF4-FFF2-40B4-BE49-F238E27FC236}">
                <a16:creationId xmlns:a16="http://schemas.microsoft.com/office/drawing/2014/main" id="{97FADBF1-B84F-674F-8404-AD8145A17D8B}"/>
              </a:ext>
            </a:extLst>
          </p:cNvPr>
          <p:cNvSpPr>
            <a:spLocks noGrp="1"/>
          </p:cNvSpPr>
          <p:nvPr>
            <p:ph type="sldNum" sz="quarter" idx="12"/>
          </p:nvPr>
        </p:nvSpPr>
        <p:spPr/>
        <p:txBody>
          <a:bodyPr/>
          <a:lstStyle/>
          <a:p>
            <a:fld id="{48C264EF-AF0F-F94C-ACA5-D27D8DCD4C93}" type="slidenum">
              <a:rPr lang="de-DE" smtClean="0"/>
              <a:t>‹Nr.›</a:t>
            </a:fld>
            <a:endParaRPr lang="de-DE"/>
          </a:p>
        </p:txBody>
      </p:sp>
    </p:spTree>
    <p:extLst>
      <p:ext uri="{BB962C8B-B14F-4D97-AF65-F5344CB8AC3E}">
        <p14:creationId xmlns:p14="http://schemas.microsoft.com/office/powerpoint/2010/main" val="2889136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403629-9B06-E949-8CAD-1E291579F15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314F83A-37BD-C14C-8E25-6D4B0E3F0C64}"/>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98283A45-8F5B-FA48-AEF3-F863B145E692}"/>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00185BE1-4806-BF42-A192-D2077F27FC74}"/>
              </a:ext>
            </a:extLst>
          </p:cNvPr>
          <p:cNvSpPr>
            <a:spLocks noGrp="1"/>
          </p:cNvSpPr>
          <p:nvPr>
            <p:ph type="dt" sz="half" idx="10"/>
          </p:nvPr>
        </p:nvSpPr>
        <p:spPr/>
        <p:txBody>
          <a:bodyPr/>
          <a:lstStyle/>
          <a:p>
            <a:fld id="{DE4D44E1-1FAD-4F10-A64B-3954D7CCD80B}" type="datetime1">
              <a:rPr lang="de-DE" smtClean="0"/>
              <a:t>27.01.2026</a:t>
            </a:fld>
            <a:endParaRPr lang="de-DE"/>
          </a:p>
        </p:txBody>
      </p:sp>
      <p:sp>
        <p:nvSpPr>
          <p:cNvPr id="6" name="Fußzeilenplatzhalter 5">
            <a:extLst>
              <a:ext uri="{FF2B5EF4-FFF2-40B4-BE49-F238E27FC236}">
                <a16:creationId xmlns:a16="http://schemas.microsoft.com/office/drawing/2014/main" id="{312DFE51-3AFB-A542-9B16-E99B1067B5AF}"/>
              </a:ext>
            </a:extLst>
          </p:cNvPr>
          <p:cNvSpPr>
            <a:spLocks noGrp="1"/>
          </p:cNvSpPr>
          <p:nvPr>
            <p:ph type="ftr" sz="quarter" idx="11"/>
          </p:nvPr>
        </p:nvSpPr>
        <p:spPr/>
        <p:txBody>
          <a:bodyPr/>
          <a:lstStyle/>
          <a:p>
            <a:r>
              <a:rPr lang="de-DE"/>
              <a:t>Autor: Prof. Dr. Reiner Wallich </a:t>
            </a:r>
          </a:p>
        </p:txBody>
      </p:sp>
      <p:sp>
        <p:nvSpPr>
          <p:cNvPr id="7" name="Foliennummernplatzhalter 6">
            <a:extLst>
              <a:ext uri="{FF2B5EF4-FFF2-40B4-BE49-F238E27FC236}">
                <a16:creationId xmlns:a16="http://schemas.microsoft.com/office/drawing/2014/main" id="{45D96605-22F2-9D42-B40C-5D1CBCC2F237}"/>
              </a:ext>
            </a:extLst>
          </p:cNvPr>
          <p:cNvSpPr>
            <a:spLocks noGrp="1"/>
          </p:cNvSpPr>
          <p:nvPr>
            <p:ph type="sldNum" sz="quarter" idx="12"/>
          </p:nvPr>
        </p:nvSpPr>
        <p:spPr/>
        <p:txBody>
          <a:bodyPr/>
          <a:lstStyle/>
          <a:p>
            <a:fld id="{48C264EF-AF0F-F94C-ACA5-D27D8DCD4C93}" type="slidenum">
              <a:rPr lang="de-DE" smtClean="0"/>
              <a:t>‹Nr.›</a:t>
            </a:fld>
            <a:endParaRPr lang="de-DE"/>
          </a:p>
        </p:txBody>
      </p:sp>
    </p:spTree>
    <p:extLst>
      <p:ext uri="{BB962C8B-B14F-4D97-AF65-F5344CB8AC3E}">
        <p14:creationId xmlns:p14="http://schemas.microsoft.com/office/powerpoint/2010/main" val="2678915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54A40-45D9-564E-AA05-7E69D3644A48}"/>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9CC8CD6A-2175-614E-A842-F4C60CD6E8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45BBCC2D-2A42-CF49-91B9-C1C259680247}"/>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id="{F051EBC9-05C6-0B49-A9F9-36EF962AF1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id="{42EB1CB7-FEFB-D349-8A7C-B088E48ED5D7}"/>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id="{AA49DB75-BE46-F641-8C9E-5804B9FB3868}"/>
              </a:ext>
            </a:extLst>
          </p:cNvPr>
          <p:cNvSpPr>
            <a:spLocks noGrp="1"/>
          </p:cNvSpPr>
          <p:nvPr>
            <p:ph type="dt" sz="half" idx="10"/>
          </p:nvPr>
        </p:nvSpPr>
        <p:spPr/>
        <p:txBody>
          <a:bodyPr/>
          <a:lstStyle/>
          <a:p>
            <a:fld id="{3C737551-BE0C-413B-AF86-D35577353DA5}" type="datetime1">
              <a:rPr lang="de-DE" smtClean="0"/>
              <a:t>27.01.2026</a:t>
            </a:fld>
            <a:endParaRPr lang="de-DE"/>
          </a:p>
        </p:txBody>
      </p:sp>
      <p:sp>
        <p:nvSpPr>
          <p:cNvPr id="8" name="Fußzeilenplatzhalter 7">
            <a:extLst>
              <a:ext uri="{FF2B5EF4-FFF2-40B4-BE49-F238E27FC236}">
                <a16:creationId xmlns:a16="http://schemas.microsoft.com/office/drawing/2014/main" id="{9B7721C9-403B-604C-B709-20BFA129C302}"/>
              </a:ext>
            </a:extLst>
          </p:cNvPr>
          <p:cNvSpPr>
            <a:spLocks noGrp="1"/>
          </p:cNvSpPr>
          <p:nvPr>
            <p:ph type="ftr" sz="quarter" idx="11"/>
          </p:nvPr>
        </p:nvSpPr>
        <p:spPr/>
        <p:txBody>
          <a:bodyPr/>
          <a:lstStyle/>
          <a:p>
            <a:r>
              <a:rPr lang="de-DE"/>
              <a:t>Autor: Prof. Dr. Reiner Wallich </a:t>
            </a:r>
          </a:p>
        </p:txBody>
      </p:sp>
      <p:sp>
        <p:nvSpPr>
          <p:cNvPr id="9" name="Foliennummernplatzhalter 8">
            <a:extLst>
              <a:ext uri="{FF2B5EF4-FFF2-40B4-BE49-F238E27FC236}">
                <a16:creationId xmlns:a16="http://schemas.microsoft.com/office/drawing/2014/main" id="{01EBB6BE-76D7-E749-9BE2-BE215F051A36}"/>
              </a:ext>
            </a:extLst>
          </p:cNvPr>
          <p:cNvSpPr>
            <a:spLocks noGrp="1"/>
          </p:cNvSpPr>
          <p:nvPr>
            <p:ph type="sldNum" sz="quarter" idx="12"/>
          </p:nvPr>
        </p:nvSpPr>
        <p:spPr/>
        <p:txBody>
          <a:bodyPr/>
          <a:lstStyle/>
          <a:p>
            <a:fld id="{48C264EF-AF0F-F94C-ACA5-D27D8DCD4C93}" type="slidenum">
              <a:rPr lang="de-DE" smtClean="0"/>
              <a:t>‹Nr.›</a:t>
            </a:fld>
            <a:endParaRPr lang="de-DE"/>
          </a:p>
        </p:txBody>
      </p:sp>
    </p:spTree>
    <p:extLst>
      <p:ext uri="{BB962C8B-B14F-4D97-AF65-F5344CB8AC3E}">
        <p14:creationId xmlns:p14="http://schemas.microsoft.com/office/powerpoint/2010/main" val="2436673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58E04A-D910-104B-B14F-97C87CB3ACE8}"/>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BE30358-9066-4945-B6F2-B3F0BE4EAEF1}"/>
              </a:ext>
            </a:extLst>
          </p:cNvPr>
          <p:cNvSpPr>
            <a:spLocks noGrp="1"/>
          </p:cNvSpPr>
          <p:nvPr>
            <p:ph type="dt" sz="half" idx="10"/>
          </p:nvPr>
        </p:nvSpPr>
        <p:spPr/>
        <p:txBody>
          <a:bodyPr/>
          <a:lstStyle/>
          <a:p>
            <a:fld id="{001CB4C0-70B9-4050-85C0-6F2162D1EF41}" type="datetime1">
              <a:rPr lang="de-DE" smtClean="0"/>
              <a:t>27.01.2026</a:t>
            </a:fld>
            <a:endParaRPr lang="de-DE"/>
          </a:p>
        </p:txBody>
      </p:sp>
      <p:sp>
        <p:nvSpPr>
          <p:cNvPr id="4" name="Fußzeilenplatzhalter 3">
            <a:extLst>
              <a:ext uri="{FF2B5EF4-FFF2-40B4-BE49-F238E27FC236}">
                <a16:creationId xmlns:a16="http://schemas.microsoft.com/office/drawing/2014/main" id="{7D388A00-63B3-9E4E-B820-B8BA8F9C8762}"/>
              </a:ext>
            </a:extLst>
          </p:cNvPr>
          <p:cNvSpPr>
            <a:spLocks noGrp="1"/>
          </p:cNvSpPr>
          <p:nvPr>
            <p:ph type="ftr" sz="quarter" idx="11"/>
          </p:nvPr>
        </p:nvSpPr>
        <p:spPr/>
        <p:txBody>
          <a:bodyPr/>
          <a:lstStyle/>
          <a:p>
            <a:r>
              <a:rPr lang="de-DE"/>
              <a:t>Autor: Prof. Dr. Reiner Wallich </a:t>
            </a:r>
          </a:p>
        </p:txBody>
      </p:sp>
      <p:sp>
        <p:nvSpPr>
          <p:cNvPr id="5" name="Foliennummernplatzhalter 4">
            <a:extLst>
              <a:ext uri="{FF2B5EF4-FFF2-40B4-BE49-F238E27FC236}">
                <a16:creationId xmlns:a16="http://schemas.microsoft.com/office/drawing/2014/main" id="{46771848-D034-7743-9692-92984EE135EE}"/>
              </a:ext>
            </a:extLst>
          </p:cNvPr>
          <p:cNvSpPr>
            <a:spLocks noGrp="1"/>
          </p:cNvSpPr>
          <p:nvPr>
            <p:ph type="sldNum" sz="quarter" idx="12"/>
          </p:nvPr>
        </p:nvSpPr>
        <p:spPr/>
        <p:txBody>
          <a:bodyPr/>
          <a:lstStyle/>
          <a:p>
            <a:fld id="{48C264EF-AF0F-F94C-ACA5-D27D8DCD4C93}" type="slidenum">
              <a:rPr lang="de-DE" smtClean="0"/>
              <a:t>‹Nr.›</a:t>
            </a:fld>
            <a:endParaRPr lang="de-DE"/>
          </a:p>
        </p:txBody>
      </p:sp>
    </p:spTree>
    <p:extLst>
      <p:ext uri="{BB962C8B-B14F-4D97-AF65-F5344CB8AC3E}">
        <p14:creationId xmlns:p14="http://schemas.microsoft.com/office/powerpoint/2010/main" val="3853104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4D750DC-8588-BC45-8E92-0D765B2FE13F}"/>
              </a:ext>
            </a:extLst>
          </p:cNvPr>
          <p:cNvSpPr>
            <a:spLocks noGrp="1"/>
          </p:cNvSpPr>
          <p:nvPr>
            <p:ph type="dt" sz="half" idx="10"/>
          </p:nvPr>
        </p:nvSpPr>
        <p:spPr/>
        <p:txBody>
          <a:bodyPr/>
          <a:lstStyle/>
          <a:p>
            <a:fld id="{1676904F-1A56-44B6-986B-E7E66F3B32C6}" type="datetime1">
              <a:rPr lang="de-DE" smtClean="0"/>
              <a:t>27.01.2026</a:t>
            </a:fld>
            <a:endParaRPr lang="de-DE"/>
          </a:p>
        </p:txBody>
      </p:sp>
      <p:sp>
        <p:nvSpPr>
          <p:cNvPr id="3" name="Fußzeilenplatzhalter 2">
            <a:extLst>
              <a:ext uri="{FF2B5EF4-FFF2-40B4-BE49-F238E27FC236}">
                <a16:creationId xmlns:a16="http://schemas.microsoft.com/office/drawing/2014/main" id="{E6F12E4C-48D7-FD4B-BD33-B952A3A91D28}"/>
              </a:ext>
            </a:extLst>
          </p:cNvPr>
          <p:cNvSpPr>
            <a:spLocks noGrp="1"/>
          </p:cNvSpPr>
          <p:nvPr>
            <p:ph type="ftr" sz="quarter" idx="11"/>
          </p:nvPr>
        </p:nvSpPr>
        <p:spPr/>
        <p:txBody>
          <a:bodyPr/>
          <a:lstStyle/>
          <a:p>
            <a:r>
              <a:rPr lang="de-DE"/>
              <a:t>Autor: Prof. Dr. Reiner Wallich </a:t>
            </a:r>
          </a:p>
        </p:txBody>
      </p:sp>
      <p:sp>
        <p:nvSpPr>
          <p:cNvPr id="4" name="Foliennummernplatzhalter 3">
            <a:extLst>
              <a:ext uri="{FF2B5EF4-FFF2-40B4-BE49-F238E27FC236}">
                <a16:creationId xmlns:a16="http://schemas.microsoft.com/office/drawing/2014/main" id="{15F1DBEE-80D2-7846-91C6-14955FB59659}"/>
              </a:ext>
            </a:extLst>
          </p:cNvPr>
          <p:cNvSpPr>
            <a:spLocks noGrp="1"/>
          </p:cNvSpPr>
          <p:nvPr>
            <p:ph type="sldNum" sz="quarter" idx="12"/>
          </p:nvPr>
        </p:nvSpPr>
        <p:spPr/>
        <p:txBody>
          <a:bodyPr/>
          <a:lstStyle/>
          <a:p>
            <a:fld id="{48C264EF-AF0F-F94C-ACA5-D27D8DCD4C93}" type="slidenum">
              <a:rPr lang="de-DE" smtClean="0"/>
              <a:t>‹Nr.›</a:t>
            </a:fld>
            <a:endParaRPr lang="de-DE"/>
          </a:p>
        </p:txBody>
      </p:sp>
    </p:spTree>
    <p:extLst>
      <p:ext uri="{BB962C8B-B14F-4D97-AF65-F5344CB8AC3E}">
        <p14:creationId xmlns:p14="http://schemas.microsoft.com/office/powerpoint/2010/main" val="3872700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ED3CFA-264D-574C-B8D6-47752EFF864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A4B5EA36-3A8F-EC44-B3C0-6E28906297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p>
        </p:txBody>
      </p:sp>
      <p:sp>
        <p:nvSpPr>
          <p:cNvPr id="4" name="Textplatzhalter 3">
            <a:extLst>
              <a:ext uri="{FF2B5EF4-FFF2-40B4-BE49-F238E27FC236}">
                <a16:creationId xmlns:a16="http://schemas.microsoft.com/office/drawing/2014/main" id="{5B71A3F5-FAED-A74B-BCFE-7DFCBA78C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0F40B0AF-481B-5945-9115-3744D79A5CBF}"/>
              </a:ext>
            </a:extLst>
          </p:cNvPr>
          <p:cNvSpPr>
            <a:spLocks noGrp="1"/>
          </p:cNvSpPr>
          <p:nvPr>
            <p:ph type="dt" sz="half" idx="10"/>
          </p:nvPr>
        </p:nvSpPr>
        <p:spPr/>
        <p:txBody>
          <a:bodyPr/>
          <a:lstStyle/>
          <a:p>
            <a:fld id="{4C71866A-C8C5-4D95-8B96-08AAC2B29247}" type="datetime1">
              <a:rPr lang="de-DE" smtClean="0"/>
              <a:t>27.01.2026</a:t>
            </a:fld>
            <a:endParaRPr lang="de-DE"/>
          </a:p>
        </p:txBody>
      </p:sp>
      <p:sp>
        <p:nvSpPr>
          <p:cNvPr id="6" name="Fußzeilenplatzhalter 5">
            <a:extLst>
              <a:ext uri="{FF2B5EF4-FFF2-40B4-BE49-F238E27FC236}">
                <a16:creationId xmlns:a16="http://schemas.microsoft.com/office/drawing/2014/main" id="{747D0EC7-47AF-804D-8933-BE102A8F1649}"/>
              </a:ext>
            </a:extLst>
          </p:cNvPr>
          <p:cNvSpPr>
            <a:spLocks noGrp="1"/>
          </p:cNvSpPr>
          <p:nvPr>
            <p:ph type="ftr" sz="quarter" idx="11"/>
          </p:nvPr>
        </p:nvSpPr>
        <p:spPr/>
        <p:txBody>
          <a:bodyPr/>
          <a:lstStyle/>
          <a:p>
            <a:r>
              <a:rPr lang="de-DE"/>
              <a:t>Autor: Prof. Dr. Reiner Wallich </a:t>
            </a:r>
          </a:p>
        </p:txBody>
      </p:sp>
      <p:sp>
        <p:nvSpPr>
          <p:cNvPr id="7" name="Foliennummernplatzhalter 6">
            <a:extLst>
              <a:ext uri="{FF2B5EF4-FFF2-40B4-BE49-F238E27FC236}">
                <a16:creationId xmlns:a16="http://schemas.microsoft.com/office/drawing/2014/main" id="{9F3A4BC3-190D-644B-AC2A-409E0379B623}"/>
              </a:ext>
            </a:extLst>
          </p:cNvPr>
          <p:cNvSpPr>
            <a:spLocks noGrp="1"/>
          </p:cNvSpPr>
          <p:nvPr>
            <p:ph type="sldNum" sz="quarter" idx="12"/>
          </p:nvPr>
        </p:nvSpPr>
        <p:spPr/>
        <p:txBody>
          <a:bodyPr/>
          <a:lstStyle/>
          <a:p>
            <a:fld id="{48C264EF-AF0F-F94C-ACA5-D27D8DCD4C93}" type="slidenum">
              <a:rPr lang="de-DE" smtClean="0"/>
              <a:t>‹Nr.›</a:t>
            </a:fld>
            <a:endParaRPr lang="de-DE"/>
          </a:p>
        </p:txBody>
      </p:sp>
    </p:spTree>
    <p:extLst>
      <p:ext uri="{BB962C8B-B14F-4D97-AF65-F5344CB8AC3E}">
        <p14:creationId xmlns:p14="http://schemas.microsoft.com/office/powerpoint/2010/main" val="2688173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17F2A2-E9DF-5F43-874C-61FDA558B12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6B488916-8488-B840-AF1C-9B1FA4ADEE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B71F3155-316B-F647-96B5-4D42B7D90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6B6954EE-2567-7F46-A1FB-D15188319D9A}"/>
              </a:ext>
            </a:extLst>
          </p:cNvPr>
          <p:cNvSpPr>
            <a:spLocks noGrp="1"/>
          </p:cNvSpPr>
          <p:nvPr>
            <p:ph type="dt" sz="half" idx="10"/>
          </p:nvPr>
        </p:nvSpPr>
        <p:spPr/>
        <p:txBody>
          <a:bodyPr/>
          <a:lstStyle/>
          <a:p>
            <a:fld id="{CD7EF706-FEA8-4E15-8F90-0257F98A5327}" type="datetime1">
              <a:rPr lang="de-DE" smtClean="0"/>
              <a:t>27.01.2026</a:t>
            </a:fld>
            <a:endParaRPr lang="de-DE"/>
          </a:p>
        </p:txBody>
      </p:sp>
      <p:sp>
        <p:nvSpPr>
          <p:cNvPr id="6" name="Fußzeilenplatzhalter 5">
            <a:extLst>
              <a:ext uri="{FF2B5EF4-FFF2-40B4-BE49-F238E27FC236}">
                <a16:creationId xmlns:a16="http://schemas.microsoft.com/office/drawing/2014/main" id="{053A6E80-2C11-E449-9F1F-8A94C902B03C}"/>
              </a:ext>
            </a:extLst>
          </p:cNvPr>
          <p:cNvSpPr>
            <a:spLocks noGrp="1"/>
          </p:cNvSpPr>
          <p:nvPr>
            <p:ph type="ftr" sz="quarter" idx="11"/>
          </p:nvPr>
        </p:nvSpPr>
        <p:spPr/>
        <p:txBody>
          <a:bodyPr/>
          <a:lstStyle/>
          <a:p>
            <a:r>
              <a:rPr lang="de-DE"/>
              <a:t>Autor: Prof. Dr. Reiner Wallich </a:t>
            </a:r>
          </a:p>
        </p:txBody>
      </p:sp>
      <p:sp>
        <p:nvSpPr>
          <p:cNvPr id="7" name="Foliennummernplatzhalter 6">
            <a:extLst>
              <a:ext uri="{FF2B5EF4-FFF2-40B4-BE49-F238E27FC236}">
                <a16:creationId xmlns:a16="http://schemas.microsoft.com/office/drawing/2014/main" id="{E0815755-BA9C-9149-A26E-8834FFBD6137}"/>
              </a:ext>
            </a:extLst>
          </p:cNvPr>
          <p:cNvSpPr>
            <a:spLocks noGrp="1"/>
          </p:cNvSpPr>
          <p:nvPr>
            <p:ph type="sldNum" sz="quarter" idx="12"/>
          </p:nvPr>
        </p:nvSpPr>
        <p:spPr/>
        <p:txBody>
          <a:bodyPr/>
          <a:lstStyle/>
          <a:p>
            <a:fld id="{48C264EF-AF0F-F94C-ACA5-D27D8DCD4C93}" type="slidenum">
              <a:rPr lang="de-DE" smtClean="0"/>
              <a:t>‹Nr.›</a:t>
            </a:fld>
            <a:endParaRPr lang="de-DE"/>
          </a:p>
        </p:txBody>
      </p:sp>
    </p:spTree>
    <p:extLst>
      <p:ext uri="{BB962C8B-B14F-4D97-AF65-F5344CB8AC3E}">
        <p14:creationId xmlns:p14="http://schemas.microsoft.com/office/powerpoint/2010/main" val="1997525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6B9B25B-DB69-3343-A361-9B477DBE2C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76D7D15-7BAC-4441-BB2A-2ECDA1FC3D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D35D58FD-D02E-0B40-863C-4AAC2EBBCA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6791B4-2867-495F-9324-4507F885388D}" type="datetime1">
              <a:rPr lang="de-DE" smtClean="0"/>
              <a:t>27.01.2026</a:t>
            </a:fld>
            <a:endParaRPr lang="de-DE"/>
          </a:p>
        </p:txBody>
      </p:sp>
      <p:sp>
        <p:nvSpPr>
          <p:cNvPr id="5" name="Fußzeilenplatzhalter 4">
            <a:extLst>
              <a:ext uri="{FF2B5EF4-FFF2-40B4-BE49-F238E27FC236}">
                <a16:creationId xmlns:a16="http://schemas.microsoft.com/office/drawing/2014/main" id="{9ED845CD-95E6-EB4F-9228-23AF5015BD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Autor: Prof. Dr. Reiner Wallich </a:t>
            </a:r>
          </a:p>
        </p:txBody>
      </p:sp>
      <p:sp>
        <p:nvSpPr>
          <p:cNvPr id="6" name="Foliennummernplatzhalter 5">
            <a:extLst>
              <a:ext uri="{FF2B5EF4-FFF2-40B4-BE49-F238E27FC236}">
                <a16:creationId xmlns:a16="http://schemas.microsoft.com/office/drawing/2014/main" id="{743531BD-F32E-B14C-A187-2127782BC1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264EF-AF0F-F94C-ACA5-D27D8DCD4C93}" type="slidenum">
              <a:rPr lang="de-DE" smtClean="0"/>
              <a:t>‹Nr.›</a:t>
            </a:fld>
            <a:endParaRPr lang="de-DE"/>
          </a:p>
        </p:txBody>
      </p:sp>
    </p:spTree>
    <p:extLst>
      <p:ext uri="{BB962C8B-B14F-4D97-AF65-F5344CB8AC3E}">
        <p14:creationId xmlns:p14="http://schemas.microsoft.com/office/powerpoint/2010/main" val="1205681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ecochain.com/knowledge/cradle-to-gate-what-is-it-how-does-it-work-in-lc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ur-lex.europa.eu/legal-content/DE/TXT/?uri=CELEX%3A32012L0019"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stiftung-ear.de/de/themen/elektrog/herstellerbevollmaechtigte"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7442200" cy="308206"/>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AB1BB26E-91CB-8C45-A4A4-7426038FB264}"/>
              </a:ext>
            </a:extLst>
          </p:cNvPr>
          <p:cNvPicPr>
            <a:picLocks noChangeAspect="1"/>
          </p:cNvPicPr>
          <p:nvPr/>
        </p:nvPicPr>
        <p:blipFill>
          <a:blip r:embed="rId3"/>
          <a:stretch>
            <a:fillRect/>
          </a:stretch>
        </p:blipFill>
        <p:spPr>
          <a:xfrm>
            <a:off x="1982228" y="754838"/>
            <a:ext cx="7102127" cy="5602036"/>
          </a:xfrm>
          <a:prstGeom prst="rect">
            <a:avLst/>
          </a:prstGeom>
        </p:spPr>
      </p:pic>
      <p:sp>
        <p:nvSpPr>
          <p:cNvPr id="13" name="Rechteck 12">
            <a:extLst>
              <a:ext uri="{FF2B5EF4-FFF2-40B4-BE49-F238E27FC236}">
                <a16:creationId xmlns:a16="http://schemas.microsoft.com/office/drawing/2014/main" id="{0CC27912-6997-F940-885C-54AB30954553}"/>
              </a:ext>
            </a:extLst>
          </p:cNvPr>
          <p:cNvSpPr/>
          <p:nvPr/>
        </p:nvSpPr>
        <p:spPr>
          <a:xfrm>
            <a:off x="5201653" y="3428945"/>
            <a:ext cx="1957754" cy="3751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42E17CBC-AAA3-5448-BA3D-12B93FC0DFE0}"/>
              </a:ext>
            </a:extLst>
          </p:cNvPr>
          <p:cNvSpPr txBox="1"/>
          <p:nvPr/>
        </p:nvSpPr>
        <p:spPr>
          <a:xfrm>
            <a:off x="5201653" y="3428945"/>
            <a:ext cx="2375877" cy="369332"/>
          </a:xfrm>
          <a:prstGeom prst="rect">
            <a:avLst/>
          </a:prstGeom>
          <a:noFill/>
        </p:spPr>
        <p:txBody>
          <a:bodyPr wrap="square" rtlCol="0">
            <a:spAutoFit/>
          </a:bodyPr>
          <a:lstStyle/>
          <a:p>
            <a:r>
              <a:rPr lang="de-DE" dirty="0"/>
              <a:t>Kreislaufwirtschaft</a:t>
            </a:r>
          </a:p>
        </p:txBody>
      </p:sp>
      <p:sp>
        <p:nvSpPr>
          <p:cNvPr id="16" name="Nach oben gebogener Pfeil 15">
            <a:extLst>
              <a:ext uri="{FF2B5EF4-FFF2-40B4-BE49-F238E27FC236}">
                <a16:creationId xmlns:a16="http://schemas.microsoft.com/office/drawing/2014/main" id="{932BDECB-DBF7-1549-AB42-CA45420EDC95}"/>
              </a:ext>
            </a:extLst>
          </p:cNvPr>
          <p:cNvSpPr/>
          <p:nvPr/>
        </p:nvSpPr>
        <p:spPr>
          <a:xfrm>
            <a:off x="8294076" y="4759569"/>
            <a:ext cx="1465434" cy="76829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78D9257C-D38F-8648-893F-C02EEB8DA5B4}"/>
              </a:ext>
            </a:extLst>
          </p:cNvPr>
          <p:cNvSpPr txBox="1"/>
          <p:nvPr/>
        </p:nvSpPr>
        <p:spPr>
          <a:xfrm>
            <a:off x="9355013" y="4089260"/>
            <a:ext cx="1887416" cy="523220"/>
          </a:xfrm>
          <a:prstGeom prst="rect">
            <a:avLst/>
          </a:prstGeom>
          <a:noFill/>
        </p:spPr>
        <p:txBody>
          <a:bodyPr wrap="square" rtlCol="0">
            <a:spAutoFit/>
          </a:bodyPr>
          <a:lstStyle/>
          <a:p>
            <a:r>
              <a:rPr lang="de-DE" sz="2800" b="1" dirty="0"/>
              <a:t>Retouren</a:t>
            </a:r>
          </a:p>
        </p:txBody>
      </p:sp>
      <p:sp>
        <p:nvSpPr>
          <p:cNvPr id="18" name="Rahmen 17">
            <a:extLst>
              <a:ext uri="{FF2B5EF4-FFF2-40B4-BE49-F238E27FC236}">
                <a16:creationId xmlns:a16="http://schemas.microsoft.com/office/drawing/2014/main" id="{4292F3D9-A151-264A-864D-D280A3524759}"/>
              </a:ext>
            </a:extLst>
          </p:cNvPr>
          <p:cNvSpPr/>
          <p:nvPr/>
        </p:nvSpPr>
        <p:spPr>
          <a:xfrm>
            <a:off x="9272952" y="3621935"/>
            <a:ext cx="2026757" cy="104544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9" name="Pfeil nach unten 18">
            <a:extLst>
              <a:ext uri="{FF2B5EF4-FFF2-40B4-BE49-F238E27FC236}">
                <a16:creationId xmlns:a16="http://schemas.microsoft.com/office/drawing/2014/main" id="{7EBA2E15-AEFA-524B-8946-3B4C9674B970}"/>
              </a:ext>
            </a:extLst>
          </p:cNvPr>
          <p:cNvSpPr/>
          <p:nvPr/>
        </p:nvSpPr>
        <p:spPr>
          <a:xfrm flipH="1">
            <a:off x="10316305" y="4759569"/>
            <a:ext cx="246185" cy="9020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ahmen 19">
            <a:extLst>
              <a:ext uri="{FF2B5EF4-FFF2-40B4-BE49-F238E27FC236}">
                <a16:creationId xmlns:a16="http://schemas.microsoft.com/office/drawing/2014/main" id="{662E9525-0E7C-B541-88DD-385646976EB4}"/>
              </a:ext>
            </a:extLst>
          </p:cNvPr>
          <p:cNvSpPr/>
          <p:nvPr/>
        </p:nvSpPr>
        <p:spPr>
          <a:xfrm>
            <a:off x="9665676" y="5879194"/>
            <a:ext cx="2323124" cy="61403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1" name="Rechteck 20">
            <a:extLst>
              <a:ext uri="{FF2B5EF4-FFF2-40B4-BE49-F238E27FC236}">
                <a16:creationId xmlns:a16="http://schemas.microsoft.com/office/drawing/2014/main" id="{C3F7579B-CAE3-2942-9400-388C980516AE}"/>
              </a:ext>
            </a:extLst>
          </p:cNvPr>
          <p:cNvSpPr/>
          <p:nvPr/>
        </p:nvSpPr>
        <p:spPr>
          <a:xfrm>
            <a:off x="9759510" y="6001547"/>
            <a:ext cx="2091470" cy="369332"/>
          </a:xfrm>
          <a:prstGeom prst="rect">
            <a:avLst/>
          </a:prstGeom>
        </p:spPr>
        <p:txBody>
          <a:bodyPr wrap="none">
            <a:spAutoFit/>
          </a:bodyPr>
          <a:lstStyle/>
          <a:p>
            <a:r>
              <a:rPr lang="de-DE" b="1" dirty="0"/>
              <a:t>Sasa Group Services</a:t>
            </a:r>
          </a:p>
        </p:txBody>
      </p:sp>
      <p:sp>
        <p:nvSpPr>
          <p:cNvPr id="22" name="Pfeil nach rechts 21">
            <a:extLst>
              <a:ext uri="{FF2B5EF4-FFF2-40B4-BE49-F238E27FC236}">
                <a16:creationId xmlns:a16="http://schemas.microsoft.com/office/drawing/2014/main" id="{2FC262E1-65C4-B546-8301-D95C880A131E}"/>
              </a:ext>
            </a:extLst>
          </p:cNvPr>
          <p:cNvSpPr/>
          <p:nvPr/>
        </p:nvSpPr>
        <p:spPr>
          <a:xfrm rot="1016261" flipH="1">
            <a:off x="7600339" y="5828820"/>
            <a:ext cx="1935490" cy="3543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A5276569-01E2-8944-B2E9-DE0E6091D8FD}"/>
              </a:ext>
            </a:extLst>
          </p:cNvPr>
          <p:cNvSpPr txBox="1"/>
          <p:nvPr/>
        </p:nvSpPr>
        <p:spPr>
          <a:xfrm>
            <a:off x="5540451" y="6248400"/>
            <a:ext cx="3732502" cy="523220"/>
          </a:xfrm>
          <a:prstGeom prst="rect">
            <a:avLst/>
          </a:prstGeom>
          <a:noFill/>
        </p:spPr>
        <p:txBody>
          <a:bodyPr wrap="square" rtlCol="0">
            <a:spAutoFit/>
          </a:bodyPr>
          <a:lstStyle/>
          <a:p>
            <a:r>
              <a:rPr lang="de-DE" sz="2800" b="1" u="sng" dirty="0"/>
              <a:t>Wiederverwendung!</a:t>
            </a:r>
          </a:p>
        </p:txBody>
      </p:sp>
      <p:sp>
        <p:nvSpPr>
          <p:cNvPr id="24" name="Pfeil nach links 23">
            <a:extLst>
              <a:ext uri="{FF2B5EF4-FFF2-40B4-BE49-F238E27FC236}">
                <a16:creationId xmlns:a16="http://schemas.microsoft.com/office/drawing/2014/main" id="{97FB15D2-9A7B-D746-8AAC-6C1CF162F442}"/>
              </a:ext>
            </a:extLst>
          </p:cNvPr>
          <p:cNvSpPr/>
          <p:nvPr/>
        </p:nvSpPr>
        <p:spPr>
          <a:xfrm>
            <a:off x="5540450" y="5761295"/>
            <a:ext cx="902676" cy="2402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Pfeil nach links 24">
            <a:extLst>
              <a:ext uri="{FF2B5EF4-FFF2-40B4-BE49-F238E27FC236}">
                <a16:creationId xmlns:a16="http://schemas.microsoft.com/office/drawing/2014/main" id="{22BBB295-8DDA-474C-ACA7-CBFBD9DDE9CD}"/>
              </a:ext>
            </a:extLst>
          </p:cNvPr>
          <p:cNvSpPr/>
          <p:nvPr/>
        </p:nvSpPr>
        <p:spPr>
          <a:xfrm rot="2702031">
            <a:off x="4149968" y="4850522"/>
            <a:ext cx="832337" cy="26030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1D9AF9F4-B8EE-F54F-8B5D-F728FA45E4BD}"/>
              </a:ext>
            </a:extLst>
          </p:cNvPr>
          <p:cNvSpPr txBox="1"/>
          <p:nvPr/>
        </p:nvSpPr>
        <p:spPr>
          <a:xfrm>
            <a:off x="9355013" y="3651984"/>
            <a:ext cx="1944696" cy="523220"/>
          </a:xfrm>
          <a:prstGeom prst="rect">
            <a:avLst/>
          </a:prstGeom>
          <a:noFill/>
        </p:spPr>
        <p:txBody>
          <a:bodyPr wrap="square" rtlCol="0">
            <a:spAutoFit/>
          </a:bodyPr>
          <a:lstStyle/>
          <a:p>
            <a:r>
              <a:rPr lang="de-DE" sz="2800" b="1" dirty="0"/>
              <a:t>Lieferanten</a:t>
            </a:r>
          </a:p>
        </p:txBody>
      </p:sp>
    </p:spTree>
    <p:extLst>
      <p:ext uri="{BB962C8B-B14F-4D97-AF65-F5344CB8AC3E}">
        <p14:creationId xmlns:p14="http://schemas.microsoft.com/office/powerpoint/2010/main" val="4162182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7442200" cy="308206"/>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hteck 2">
            <a:extLst>
              <a:ext uri="{FF2B5EF4-FFF2-40B4-BE49-F238E27FC236}">
                <a16:creationId xmlns:a16="http://schemas.microsoft.com/office/drawing/2014/main" id="{C966C9FE-6A0B-994A-8E20-7D144D8038CC}"/>
              </a:ext>
            </a:extLst>
          </p:cNvPr>
          <p:cNvSpPr/>
          <p:nvPr/>
        </p:nvSpPr>
        <p:spPr>
          <a:xfrm>
            <a:off x="3849936" y="894658"/>
            <a:ext cx="2890535" cy="369332"/>
          </a:xfrm>
          <a:prstGeom prst="rect">
            <a:avLst/>
          </a:prstGeom>
        </p:spPr>
        <p:txBody>
          <a:bodyPr wrap="none">
            <a:spAutoFit/>
          </a:bodyPr>
          <a:lstStyle/>
          <a:p>
            <a:r>
              <a:rPr lang="de-DE" dirty="0">
                <a:solidFill>
                  <a:srgbClr val="008181"/>
                </a:solidFill>
                <a:latin typeface="Helvetica" pitchFamily="2" charset="0"/>
              </a:rPr>
              <a:t>Demontierter Staubsauger</a:t>
            </a:r>
          </a:p>
        </p:txBody>
      </p:sp>
      <p:pic>
        <p:nvPicPr>
          <p:cNvPr id="5" name="Grafik 4">
            <a:extLst>
              <a:ext uri="{FF2B5EF4-FFF2-40B4-BE49-F238E27FC236}">
                <a16:creationId xmlns:a16="http://schemas.microsoft.com/office/drawing/2014/main" id="{FB60A376-EE96-4B4F-A8C3-F0E4557147DB}"/>
              </a:ext>
            </a:extLst>
          </p:cNvPr>
          <p:cNvPicPr>
            <a:picLocks noChangeAspect="1"/>
          </p:cNvPicPr>
          <p:nvPr/>
        </p:nvPicPr>
        <p:blipFill>
          <a:blip r:embed="rId3"/>
          <a:stretch>
            <a:fillRect/>
          </a:stretch>
        </p:blipFill>
        <p:spPr>
          <a:xfrm>
            <a:off x="1371600" y="1479777"/>
            <a:ext cx="8978036" cy="4674838"/>
          </a:xfrm>
          <a:prstGeom prst="rect">
            <a:avLst/>
          </a:prstGeom>
        </p:spPr>
      </p:pic>
      <p:sp>
        <p:nvSpPr>
          <p:cNvPr id="8" name="Textfeld 7">
            <a:extLst>
              <a:ext uri="{FF2B5EF4-FFF2-40B4-BE49-F238E27FC236}">
                <a16:creationId xmlns:a16="http://schemas.microsoft.com/office/drawing/2014/main" id="{8B6B1433-F0D1-2949-9115-1EBB68D9DCA6}"/>
              </a:ext>
            </a:extLst>
          </p:cNvPr>
          <p:cNvSpPr txBox="1"/>
          <p:nvPr/>
        </p:nvSpPr>
        <p:spPr>
          <a:xfrm>
            <a:off x="251809" y="6533571"/>
            <a:ext cx="8493606" cy="461665"/>
          </a:xfrm>
          <a:prstGeom prst="rect">
            <a:avLst/>
          </a:prstGeom>
          <a:noFill/>
        </p:spPr>
        <p:txBody>
          <a:bodyPr wrap="square" rtlCol="0">
            <a:spAutoFit/>
          </a:bodyPr>
          <a:lstStyle/>
          <a:p>
            <a:r>
              <a:rPr lang="de-DE" sz="1200" dirty="0"/>
              <a:t>(</a:t>
            </a:r>
            <a:r>
              <a:rPr lang="de-DE" sz="1200" dirty="0" err="1"/>
              <a:t>Ref</a:t>
            </a:r>
            <a:r>
              <a:rPr lang="de-DE" sz="1200" dirty="0"/>
              <a:t>: A. Gallego-Schmid et al. / Science </a:t>
            </a:r>
            <a:r>
              <a:rPr lang="de-DE" sz="1200" dirty="0" err="1"/>
              <a:t>of</a:t>
            </a:r>
            <a:r>
              <a:rPr lang="de-DE" sz="1200" dirty="0"/>
              <a:t> </a:t>
            </a:r>
            <a:r>
              <a:rPr lang="de-DE" sz="1200" dirty="0" err="1"/>
              <a:t>the</a:t>
            </a:r>
            <a:r>
              <a:rPr lang="de-DE" sz="1200" dirty="0"/>
              <a:t> Total Environment 559 (2016) 192–203)</a:t>
            </a:r>
          </a:p>
          <a:p>
            <a:endParaRPr lang="de-DE" sz="1200" dirty="0"/>
          </a:p>
        </p:txBody>
      </p:sp>
    </p:spTree>
    <p:extLst>
      <p:ext uri="{BB962C8B-B14F-4D97-AF65-F5344CB8AC3E}">
        <p14:creationId xmlns:p14="http://schemas.microsoft.com/office/powerpoint/2010/main" val="2155516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7442200" cy="308206"/>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67148"/>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hteck 2">
            <a:extLst>
              <a:ext uri="{FF2B5EF4-FFF2-40B4-BE49-F238E27FC236}">
                <a16:creationId xmlns:a16="http://schemas.microsoft.com/office/drawing/2014/main" id="{C966C9FE-6A0B-994A-8E20-7D144D8038CC}"/>
              </a:ext>
            </a:extLst>
          </p:cNvPr>
          <p:cNvSpPr/>
          <p:nvPr/>
        </p:nvSpPr>
        <p:spPr>
          <a:xfrm>
            <a:off x="7803002" y="754838"/>
            <a:ext cx="3812262" cy="1200329"/>
          </a:xfrm>
          <a:prstGeom prst="rect">
            <a:avLst/>
          </a:prstGeom>
        </p:spPr>
        <p:txBody>
          <a:bodyPr wrap="none">
            <a:spAutoFit/>
          </a:bodyPr>
          <a:lstStyle/>
          <a:p>
            <a:r>
              <a:rPr lang="de-DE" sz="2400" dirty="0">
                <a:solidFill>
                  <a:srgbClr val="008181"/>
                </a:solidFill>
                <a:latin typeface="Helvetica" pitchFamily="2" charset="0"/>
              </a:rPr>
              <a:t>Anwendungsbeispiel: </a:t>
            </a:r>
          </a:p>
          <a:p>
            <a:r>
              <a:rPr lang="de-DE" sz="2400" dirty="0">
                <a:solidFill>
                  <a:srgbClr val="008181"/>
                </a:solidFill>
                <a:latin typeface="Helvetica" pitchFamily="2" charset="0"/>
              </a:rPr>
              <a:t>Staubsauger </a:t>
            </a:r>
          </a:p>
          <a:p>
            <a:r>
              <a:rPr lang="de-DE" sz="2400" dirty="0">
                <a:solidFill>
                  <a:srgbClr val="008181"/>
                </a:solidFill>
                <a:latin typeface="Helvetica" pitchFamily="2" charset="0"/>
              </a:rPr>
              <a:t>- Life Cycle </a:t>
            </a:r>
            <a:r>
              <a:rPr lang="de-DE" sz="2400" dirty="0" err="1">
                <a:solidFill>
                  <a:srgbClr val="008181"/>
                </a:solidFill>
                <a:latin typeface="Helvetica" pitchFamily="2" charset="0"/>
              </a:rPr>
              <a:t>Inventory</a:t>
            </a:r>
            <a:r>
              <a:rPr lang="de-DE" sz="2400" dirty="0">
                <a:solidFill>
                  <a:srgbClr val="008181"/>
                </a:solidFill>
                <a:latin typeface="Helvetica" pitchFamily="2" charset="0"/>
              </a:rPr>
              <a:t> Data</a:t>
            </a:r>
          </a:p>
        </p:txBody>
      </p:sp>
      <p:pic>
        <p:nvPicPr>
          <p:cNvPr id="7" name="Grafik 6">
            <a:extLst>
              <a:ext uri="{FF2B5EF4-FFF2-40B4-BE49-F238E27FC236}">
                <a16:creationId xmlns:a16="http://schemas.microsoft.com/office/drawing/2014/main" id="{8FABB726-ADF2-DE42-9345-5A6C605E956C}"/>
              </a:ext>
            </a:extLst>
          </p:cNvPr>
          <p:cNvPicPr>
            <a:picLocks noChangeAspect="1"/>
          </p:cNvPicPr>
          <p:nvPr/>
        </p:nvPicPr>
        <p:blipFill>
          <a:blip r:embed="rId3"/>
          <a:stretch>
            <a:fillRect/>
          </a:stretch>
        </p:blipFill>
        <p:spPr>
          <a:xfrm>
            <a:off x="1202261" y="678871"/>
            <a:ext cx="5925369" cy="6132717"/>
          </a:xfrm>
          <a:prstGeom prst="rect">
            <a:avLst/>
          </a:prstGeom>
        </p:spPr>
      </p:pic>
      <p:cxnSp>
        <p:nvCxnSpPr>
          <p:cNvPr id="11" name="Gerade Verbindung mit Pfeil 10">
            <a:extLst>
              <a:ext uri="{FF2B5EF4-FFF2-40B4-BE49-F238E27FC236}">
                <a16:creationId xmlns:a16="http://schemas.microsoft.com/office/drawing/2014/main" id="{09A91396-09F7-494D-9802-ED2C9FA13A7D}"/>
              </a:ext>
            </a:extLst>
          </p:cNvPr>
          <p:cNvCxnSpPr/>
          <p:nvPr/>
        </p:nvCxnSpPr>
        <p:spPr>
          <a:xfrm>
            <a:off x="1078523" y="890954"/>
            <a:ext cx="0" cy="39741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06FF8AE7-4493-9545-A602-3B8E365F7554}"/>
              </a:ext>
            </a:extLst>
          </p:cNvPr>
          <p:cNvSpPr txBox="1"/>
          <p:nvPr/>
        </p:nvSpPr>
        <p:spPr>
          <a:xfrm rot="16200000">
            <a:off x="60874" y="2476960"/>
            <a:ext cx="1418492" cy="369332"/>
          </a:xfrm>
          <a:prstGeom prst="rect">
            <a:avLst/>
          </a:prstGeom>
          <a:noFill/>
        </p:spPr>
        <p:txBody>
          <a:bodyPr wrap="square" rtlCol="0">
            <a:spAutoFit/>
          </a:bodyPr>
          <a:lstStyle/>
          <a:p>
            <a:r>
              <a:rPr lang="de-DE" dirty="0"/>
              <a:t>Produktion</a:t>
            </a:r>
          </a:p>
        </p:txBody>
      </p:sp>
      <p:cxnSp>
        <p:nvCxnSpPr>
          <p:cNvPr id="15" name="Gerade Verbindung mit Pfeil 14">
            <a:extLst>
              <a:ext uri="{FF2B5EF4-FFF2-40B4-BE49-F238E27FC236}">
                <a16:creationId xmlns:a16="http://schemas.microsoft.com/office/drawing/2014/main" id="{EB471598-0F15-3245-B8AF-C13BD78813F7}"/>
              </a:ext>
            </a:extLst>
          </p:cNvPr>
          <p:cNvCxnSpPr/>
          <p:nvPr/>
        </p:nvCxnSpPr>
        <p:spPr>
          <a:xfrm>
            <a:off x="1078523" y="5216769"/>
            <a:ext cx="0" cy="8088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84981D05-9B50-6243-9369-EBF4F53D917A}"/>
              </a:ext>
            </a:extLst>
          </p:cNvPr>
          <p:cNvSpPr txBox="1"/>
          <p:nvPr/>
        </p:nvSpPr>
        <p:spPr>
          <a:xfrm>
            <a:off x="45255" y="4763819"/>
            <a:ext cx="2009213" cy="369332"/>
          </a:xfrm>
          <a:prstGeom prst="rect">
            <a:avLst/>
          </a:prstGeom>
          <a:noFill/>
        </p:spPr>
        <p:txBody>
          <a:bodyPr wrap="square" rtlCol="0">
            <a:spAutoFit/>
          </a:bodyPr>
          <a:lstStyle/>
          <a:p>
            <a:r>
              <a:rPr lang="de-DE" dirty="0"/>
              <a:t>Nutzung</a:t>
            </a:r>
          </a:p>
        </p:txBody>
      </p:sp>
      <p:sp>
        <p:nvSpPr>
          <p:cNvPr id="17" name="Textfeld 16">
            <a:extLst>
              <a:ext uri="{FF2B5EF4-FFF2-40B4-BE49-F238E27FC236}">
                <a16:creationId xmlns:a16="http://schemas.microsoft.com/office/drawing/2014/main" id="{0078EFF8-5EA9-514D-A925-FAE6225FDA5B}"/>
              </a:ext>
            </a:extLst>
          </p:cNvPr>
          <p:cNvSpPr txBox="1"/>
          <p:nvPr/>
        </p:nvSpPr>
        <p:spPr>
          <a:xfrm>
            <a:off x="-39736" y="5611693"/>
            <a:ext cx="1430214" cy="646331"/>
          </a:xfrm>
          <a:prstGeom prst="rect">
            <a:avLst/>
          </a:prstGeom>
          <a:noFill/>
        </p:spPr>
        <p:txBody>
          <a:bodyPr wrap="square" rtlCol="0">
            <a:spAutoFit/>
          </a:bodyPr>
          <a:lstStyle/>
          <a:p>
            <a:r>
              <a:rPr lang="de-DE" dirty="0"/>
              <a:t>Finale</a:t>
            </a:r>
          </a:p>
          <a:p>
            <a:r>
              <a:rPr lang="de-DE" dirty="0"/>
              <a:t>Entsorgung</a:t>
            </a:r>
          </a:p>
        </p:txBody>
      </p:sp>
      <p:sp>
        <p:nvSpPr>
          <p:cNvPr id="14" name="Textfeld 13">
            <a:extLst>
              <a:ext uri="{FF2B5EF4-FFF2-40B4-BE49-F238E27FC236}">
                <a16:creationId xmlns:a16="http://schemas.microsoft.com/office/drawing/2014/main" id="{00C1769C-041C-0441-9B5E-29600E74D05A}"/>
              </a:ext>
            </a:extLst>
          </p:cNvPr>
          <p:cNvSpPr txBox="1"/>
          <p:nvPr/>
        </p:nvSpPr>
        <p:spPr>
          <a:xfrm>
            <a:off x="8089900" y="6025663"/>
            <a:ext cx="3584357" cy="849440"/>
          </a:xfrm>
          <a:prstGeom prst="rect">
            <a:avLst/>
          </a:prstGeom>
          <a:noFill/>
        </p:spPr>
        <p:txBody>
          <a:bodyPr wrap="square" rtlCol="0">
            <a:spAutoFit/>
          </a:bodyPr>
          <a:lstStyle/>
          <a:p>
            <a:r>
              <a:rPr lang="de-DE" sz="1200" dirty="0" err="1"/>
              <a:t>Ref</a:t>
            </a:r>
            <a:r>
              <a:rPr lang="de-DE" sz="1200" dirty="0"/>
              <a:t>: A. Gallego-Schmid et al.; Life </a:t>
            </a:r>
            <a:r>
              <a:rPr lang="de-DE" sz="1200" dirty="0" err="1"/>
              <a:t>cycle</a:t>
            </a:r>
            <a:r>
              <a:rPr lang="de-DE" sz="1200" dirty="0"/>
              <a:t> environmental </a:t>
            </a:r>
            <a:r>
              <a:rPr lang="de-DE" sz="1200" dirty="0" err="1"/>
              <a:t>impacts</a:t>
            </a:r>
            <a:r>
              <a:rPr lang="de-DE" sz="1200" dirty="0"/>
              <a:t> </a:t>
            </a:r>
            <a:r>
              <a:rPr lang="de-DE" sz="1200" dirty="0" err="1"/>
              <a:t>of</a:t>
            </a:r>
            <a:r>
              <a:rPr lang="de-DE" sz="1200" dirty="0"/>
              <a:t> </a:t>
            </a:r>
            <a:r>
              <a:rPr lang="de-DE" sz="1200" dirty="0" err="1"/>
              <a:t>vacuum</a:t>
            </a:r>
            <a:r>
              <a:rPr lang="de-DE" sz="1200" dirty="0"/>
              <a:t> </a:t>
            </a:r>
            <a:r>
              <a:rPr lang="de-DE" sz="1200" dirty="0" err="1"/>
              <a:t>cleaners</a:t>
            </a:r>
            <a:r>
              <a:rPr lang="de-DE" sz="1200" dirty="0"/>
              <a:t> </a:t>
            </a:r>
            <a:r>
              <a:rPr lang="de-DE" sz="1200" dirty="0" err="1"/>
              <a:t>and</a:t>
            </a:r>
            <a:r>
              <a:rPr lang="de-DE" sz="1200" dirty="0"/>
              <a:t> </a:t>
            </a:r>
            <a:r>
              <a:rPr lang="de-DE" sz="1200" dirty="0" err="1"/>
              <a:t>the</a:t>
            </a:r>
            <a:r>
              <a:rPr lang="de-DE" sz="1200" dirty="0"/>
              <a:t> </a:t>
            </a:r>
            <a:r>
              <a:rPr lang="de-DE" sz="1200" dirty="0" err="1"/>
              <a:t>effects</a:t>
            </a:r>
            <a:r>
              <a:rPr lang="de-DE" sz="1200" dirty="0"/>
              <a:t> </a:t>
            </a:r>
            <a:r>
              <a:rPr lang="de-DE" sz="1200" dirty="0" err="1"/>
              <a:t>of</a:t>
            </a:r>
            <a:r>
              <a:rPr lang="de-DE" sz="1200" dirty="0"/>
              <a:t> European </a:t>
            </a:r>
            <a:r>
              <a:rPr lang="de-DE" sz="1200" dirty="0" err="1"/>
              <a:t>regulation</a:t>
            </a:r>
            <a:r>
              <a:rPr lang="de-DE" sz="1200" dirty="0"/>
              <a:t>; Science </a:t>
            </a:r>
            <a:r>
              <a:rPr lang="de-DE" sz="1200" dirty="0" err="1"/>
              <a:t>of</a:t>
            </a:r>
            <a:r>
              <a:rPr lang="de-DE" sz="1200" dirty="0"/>
              <a:t> </a:t>
            </a:r>
            <a:r>
              <a:rPr lang="de-DE" sz="1200" dirty="0" err="1"/>
              <a:t>the</a:t>
            </a:r>
            <a:r>
              <a:rPr lang="de-DE" sz="1200" dirty="0"/>
              <a:t> Total Environment 559 (2016) 192–203</a:t>
            </a:r>
          </a:p>
        </p:txBody>
      </p:sp>
    </p:spTree>
    <p:extLst>
      <p:ext uri="{BB962C8B-B14F-4D97-AF65-F5344CB8AC3E}">
        <p14:creationId xmlns:p14="http://schemas.microsoft.com/office/powerpoint/2010/main" val="1461118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7442200" cy="308206"/>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hteck 2">
            <a:extLst>
              <a:ext uri="{FF2B5EF4-FFF2-40B4-BE49-F238E27FC236}">
                <a16:creationId xmlns:a16="http://schemas.microsoft.com/office/drawing/2014/main" id="{C966C9FE-6A0B-994A-8E20-7D144D8038CC}"/>
              </a:ext>
            </a:extLst>
          </p:cNvPr>
          <p:cNvSpPr/>
          <p:nvPr/>
        </p:nvSpPr>
        <p:spPr>
          <a:xfrm>
            <a:off x="1561044" y="787443"/>
            <a:ext cx="8654870" cy="646331"/>
          </a:xfrm>
          <a:prstGeom prst="rect">
            <a:avLst/>
          </a:prstGeom>
        </p:spPr>
        <p:txBody>
          <a:bodyPr wrap="none">
            <a:spAutoFit/>
          </a:bodyPr>
          <a:lstStyle/>
          <a:p>
            <a:r>
              <a:rPr lang="de-DE" dirty="0">
                <a:solidFill>
                  <a:srgbClr val="008181"/>
                </a:solidFill>
                <a:latin typeface="Helvetica" pitchFamily="2" charset="0"/>
              </a:rPr>
              <a:t>Anwendungsbeispiel: Staubsauger </a:t>
            </a:r>
          </a:p>
          <a:p>
            <a:r>
              <a:rPr lang="de-DE" dirty="0">
                <a:solidFill>
                  <a:srgbClr val="008181"/>
                </a:solidFill>
                <a:latin typeface="Helvetica" pitchFamily="2" charset="0"/>
              </a:rPr>
              <a:t>- </a:t>
            </a:r>
            <a:r>
              <a:rPr lang="de-DE" dirty="0"/>
              <a:t>Lebenszyklus-Umweltauswirkungen des Staubsaugers </a:t>
            </a:r>
            <a:r>
              <a:rPr lang="de-DE" i="1" u="sng" dirty="0"/>
              <a:t>über eine achtjährige Lebensdauer</a:t>
            </a:r>
            <a:endParaRPr lang="de-DE" i="1" u="sng" dirty="0">
              <a:solidFill>
                <a:srgbClr val="008181"/>
              </a:solidFill>
              <a:latin typeface="Helvetica" pitchFamily="2" charset="0"/>
            </a:endParaRPr>
          </a:p>
        </p:txBody>
      </p:sp>
      <p:pic>
        <p:nvPicPr>
          <p:cNvPr id="5" name="Grafik 4">
            <a:extLst>
              <a:ext uri="{FF2B5EF4-FFF2-40B4-BE49-F238E27FC236}">
                <a16:creationId xmlns:a16="http://schemas.microsoft.com/office/drawing/2014/main" id="{39E75160-1C9D-584B-9126-B3D5AD5174D5}"/>
              </a:ext>
            </a:extLst>
          </p:cNvPr>
          <p:cNvPicPr>
            <a:picLocks noChangeAspect="1"/>
          </p:cNvPicPr>
          <p:nvPr/>
        </p:nvPicPr>
        <p:blipFill>
          <a:blip r:embed="rId3"/>
          <a:stretch>
            <a:fillRect/>
          </a:stretch>
        </p:blipFill>
        <p:spPr>
          <a:xfrm>
            <a:off x="1117600" y="1542346"/>
            <a:ext cx="6502400" cy="3416300"/>
          </a:xfrm>
          <a:prstGeom prst="rect">
            <a:avLst/>
          </a:prstGeom>
        </p:spPr>
      </p:pic>
      <p:sp>
        <p:nvSpPr>
          <p:cNvPr id="6" name="Textfeld 5">
            <a:extLst>
              <a:ext uri="{FF2B5EF4-FFF2-40B4-BE49-F238E27FC236}">
                <a16:creationId xmlns:a16="http://schemas.microsoft.com/office/drawing/2014/main" id="{F1181408-60D9-3B49-8CA3-72CDC9390BAE}"/>
              </a:ext>
            </a:extLst>
          </p:cNvPr>
          <p:cNvSpPr txBox="1"/>
          <p:nvPr/>
        </p:nvSpPr>
        <p:spPr>
          <a:xfrm>
            <a:off x="647700" y="5052646"/>
            <a:ext cx="11341100" cy="1200329"/>
          </a:xfrm>
          <a:prstGeom prst="rect">
            <a:avLst/>
          </a:prstGeom>
          <a:noFill/>
        </p:spPr>
        <p:txBody>
          <a:bodyPr wrap="square" rtlCol="0">
            <a:spAutoFit/>
          </a:bodyPr>
          <a:lstStyle/>
          <a:p>
            <a:r>
              <a:rPr lang="de-DE" sz="1200" dirty="0"/>
              <a:t>Die oben auf jeder Leiste angezeigten Werte stellen die Gesamtwirkung dar, nachdem das System </a:t>
            </a:r>
            <a:r>
              <a:rPr lang="de-DE" sz="1200" dirty="0" err="1"/>
              <a:t>Credits</a:t>
            </a:r>
            <a:r>
              <a:rPr lang="de-DE" sz="1200" dirty="0"/>
              <a:t> erhalten hat und sollte für einige Einwirkungen mit dem in Klammern angegebenen Faktor multipliziert werden, um die ursprünglichen Werte zu erhalten. Zu den Rohstoffen gehört die Verpackung. </a:t>
            </a:r>
          </a:p>
          <a:p>
            <a:r>
              <a:rPr lang="de-DE" sz="1200" dirty="0" err="1"/>
              <a:t>ADPe</a:t>
            </a:r>
            <a:r>
              <a:rPr lang="de-DE" sz="1200" dirty="0"/>
              <a:t>.: abiotischer Abbau Potenzial der Elemente, </a:t>
            </a:r>
            <a:r>
              <a:rPr lang="de-DE" sz="1200" dirty="0" err="1"/>
              <a:t>ADPf</a:t>
            </a:r>
            <a:r>
              <a:rPr lang="de-DE" sz="1200" dirty="0"/>
              <a:t>.: abiotisches Abbaupotenzial fossiler Ressourcen, AP: Versauerungspotenzial, EP: Eutrophierungspotenzial, GWP: Treibhauspotenzial, HTP: menschlich Toxizitätspotenzial, MAETP: marines aquatisches Ökotoxizitätspotenzial, FAETP: aquatisches Süßwasser-Ökotoxizitätspotenzial, ODP: Ozonschichtabbaupotenzial, POCP: photochemische Oxidationsmittel Erzeugungspotenzial, TETP: terrestrisches Ökotoxizitätspotenzial, PED: Primärenergiebedarf. DCB: </a:t>
            </a:r>
            <a:r>
              <a:rPr lang="de-DE" sz="1200" dirty="0" err="1"/>
              <a:t>Dichlorbenzol</a:t>
            </a:r>
            <a:endParaRPr lang="de-DE" sz="1200" dirty="0"/>
          </a:p>
        </p:txBody>
      </p:sp>
      <p:sp>
        <p:nvSpPr>
          <p:cNvPr id="11" name="Textfeld 10">
            <a:extLst>
              <a:ext uri="{FF2B5EF4-FFF2-40B4-BE49-F238E27FC236}">
                <a16:creationId xmlns:a16="http://schemas.microsoft.com/office/drawing/2014/main" id="{1FF73329-621C-E44F-B139-A1F13C342884}"/>
              </a:ext>
            </a:extLst>
          </p:cNvPr>
          <p:cNvSpPr txBox="1"/>
          <p:nvPr/>
        </p:nvSpPr>
        <p:spPr>
          <a:xfrm>
            <a:off x="251809" y="6533571"/>
            <a:ext cx="8493606" cy="461665"/>
          </a:xfrm>
          <a:prstGeom prst="rect">
            <a:avLst/>
          </a:prstGeom>
          <a:noFill/>
        </p:spPr>
        <p:txBody>
          <a:bodyPr wrap="square" rtlCol="0">
            <a:spAutoFit/>
          </a:bodyPr>
          <a:lstStyle/>
          <a:p>
            <a:r>
              <a:rPr lang="de-DE" sz="1200" dirty="0"/>
              <a:t>(</a:t>
            </a:r>
            <a:r>
              <a:rPr lang="de-DE" sz="1200" dirty="0" err="1"/>
              <a:t>Ref</a:t>
            </a:r>
            <a:r>
              <a:rPr lang="de-DE" sz="1200" dirty="0"/>
              <a:t>: A. Gallego-Schmid et al. / Science </a:t>
            </a:r>
            <a:r>
              <a:rPr lang="de-DE" sz="1200" dirty="0" err="1"/>
              <a:t>of</a:t>
            </a:r>
            <a:r>
              <a:rPr lang="de-DE" sz="1200" dirty="0"/>
              <a:t> </a:t>
            </a:r>
            <a:r>
              <a:rPr lang="de-DE" sz="1200" dirty="0" err="1"/>
              <a:t>the</a:t>
            </a:r>
            <a:r>
              <a:rPr lang="de-DE" sz="1200" dirty="0"/>
              <a:t> Total Environment 559 (2016) 192–203)</a:t>
            </a:r>
          </a:p>
          <a:p>
            <a:endParaRPr lang="de-DE" sz="1200" dirty="0"/>
          </a:p>
        </p:txBody>
      </p:sp>
    </p:spTree>
    <p:extLst>
      <p:ext uri="{BB962C8B-B14F-4D97-AF65-F5344CB8AC3E}">
        <p14:creationId xmlns:p14="http://schemas.microsoft.com/office/powerpoint/2010/main" val="1538633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7442200" cy="308206"/>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hteck 2">
            <a:extLst>
              <a:ext uri="{FF2B5EF4-FFF2-40B4-BE49-F238E27FC236}">
                <a16:creationId xmlns:a16="http://schemas.microsoft.com/office/drawing/2014/main" id="{C966C9FE-6A0B-994A-8E20-7D144D8038CC}"/>
              </a:ext>
            </a:extLst>
          </p:cNvPr>
          <p:cNvSpPr/>
          <p:nvPr/>
        </p:nvSpPr>
        <p:spPr>
          <a:xfrm>
            <a:off x="2208704" y="678871"/>
            <a:ext cx="3518912" cy="369332"/>
          </a:xfrm>
          <a:prstGeom prst="rect">
            <a:avLst/>
          </a:prstGeom>
        </p:spPr>
        <p:txBody>
          <a:bodyPr wrap="none">
            <a:spAutoFit/>
          </a:bodyPr>
          <a:lstStyle/>
          <a:p>
            <a:r>
              <a:rPr lang="de-DE" dirty="0">
                <a:solidFill>
                  <a:srgbClr val="008181"/>
                </a:solidFill>
                <a:latin typeface="Helvetica" pitchFamily="2" charset="0"/>
              </a:rPr>
              <a:t>Anwendungsbeispiel: Mikrowelle</a:t>
            </a:r>
          </a:p>
        </p:txBody>
      </p:sp>
      <p:pic>
        <p:nvPicPr>
          <p:cNvPr id="5" name="Grafik 4">
            <a:extLst>
              <a:ext uri="{FF2B5EF4-FFF2-40B4-BE49-F238E27FC236}">
                <a16:creationId xmlns:a16="http://schemas.microsoft.com/office/drawing/2014/main" id="{DADF87C1-E58E-0347-B733-0139744504DE}"/>
              </a:ext>
            </a:extLst>
          </p:cNvPr>
          <p:cNvPicPr>
            <a:picLocks noChangeAspect="1"/>
          </p:cNvPicPr>
          <p:nvPr/>
        </p:nvPicPr>
        <p:blipFill>
          <a:blip r:embed="rId3"/>
          <a:stretch>
            <a:fillRect/>
          </a:stretch>
        </p:blipFill>
        <p:spPr>
          <a:xfrm>
            <a:off x="346477" y="1048203"/>
            <a:ext cx="7416800" cy="5613400"/>
          </a:xfrm>
          <a:prstGeom prst="rect">
            <a:avLst/>
          </a:prstGeom>
        </p:spPr>
      </p:pic>
      <p:sp>
        <p:nvSpPr>
          <p:cNvPr id="8" name="Textfeld 7">
            <a:extLst>
              <a:ext uri="{FF2B5EF4-FFF2-40B4-BE49-F238E27FC236}">
                <a16:creationId xmlns:a16="http://schemas.microsoft.com/office/drawing/2014/main" id="{DBBFE0D8-0B5A-4449-B45F-3218ED4874F0}"/>
              </a:ext>
            </a:extLst>
          </p:cNvPr>
          <p:cNvSpPr txBox="1"/>
          <p:nvPr/>
        </p:nvSpPr>
        <p:spPr>
          <a:xfrm>
            <a:off x="540567" y="6585522"/>
            <a:ext cx="8493606" cy="461665"/>
          </a:xfrm>
          <a:prstGeom prst="rect">
            <a:avLst/>
          </a:prstGeom>
          <a:noFill/>
        </p:spPr>
        <p:txBody>
          <a:bodyPr wrap="square" rtlCol="0">
            <a:spAutoFit/>
          </a:bodyPr>
          <a:lstStyle/>
          <a:p>
            <a:r>
              <a:rPr lang="de-DE" sz="1200" dirty="0"/>
              <a:t>(</a:t>
            </a:r>
            <a:r>
              <a:rPr lang="de-DE" sz="1200" dirty="0" err="1"/>
              <a:t>Ref</a:t>
            </a:r>
            <a:r>
              <a:rPr lang="de-DE" sz="1200" dirty="0"/>
              <a:t>: A. Gallego-Schmid et al. / Science </a:t>
            </a:r>
            <a:r>
              <a:rPr lang="de-DE" sz="1200" dirty="0" err="1"/>
              <a:t>of</a:t>
            </a:r>
            <a:r>
              <a:rPr lang="de-DE" sz="1200" dirty="0"/>
              <a:t> </a:t>
            </a:r>
            <a:r>
              <a:rPr lang="de-DE" sz="1200" dirty="0" err="1"/>
              <a:t>the</a:t>
            </a:r>
            <a:r>
              <a:rPr lang="de-DE" sz="1200" dirty="0"/>
              <a:t> Total Environment 618 (2018) 487-499)</a:t>
            </a:r>
          </a:p>
          <a:p>
            <a:endParaRPr lang="de-DE" sz="1200" dirty="0"/>
          </a:p>
        </p:txBody>
      </p:sp>
      <p:sp>
        <p:nvSpPr>
          <p:cNvPr id="6" name="Textfeld 5">
            <a:extLst>
              <a:ext uri="{FF2B5EF4-FFF2-40B4-BE49-F238E27FC236}">
                <a16:creationId xmlns:a16="http://schemas.microsoft.com/office/drawing/2014/main" id="{A7C4FE16-D8AE-DC45-A203-CDB8556A3508}"/>
              </a:ext>
            </a:extLst>
          </p:cNvPr>
          <p:cNvSpPr txBox="1"/>
          <p:nvPr/>
        </p:nvSpPr>
        <p:spPr>
          <a:xfrm>
            <a:off x="7763277" y="832338"/>
            <a:ext cx="4225523" cy="5262979"/>
          </a:xfrm>
          <a:prstGeom prst="rect">
            <a:avLst/>
          </a:prstGeom>
          <a:noFill/>
        </p:spPr>
        <p:txBody>
          <a:bodyPr wrap="square" rtlCol="0">
            <a:spAutoFit/>
          </a:bodyPr>
          <a:lstStyle/>
          <a:p>
            <a:r>
              <a:rPr lang="de-DE" sz="1200" dirty="0"/>
              <a:t>• Herstellung von Materialien: </a:t>
            </a:r>
          </a:p>
          <a:p>
            <a:r>
              <a:rPr lang="de-DE" sz="1200" dirty="0"/>
              <a:t>○ Metalle: verzinkter Stahl, Aluminium, Messing, Kupfer, Ferrit, Zinn, Blei, Gold, Nickel, Silber, Zink und Palladium; </a:t>
            </a:r>
          </a:p>
          <a:p>
            <a:r>
              <a:rPr lang="de-DE" sz="1200" dirty="0"/>
              <a:t>○ Kunststoffe: Acrylnitril-Butadien-Styrol (ABS), </a:t>
            </a:r>
            <a:r>
              <a:rPr lang="de-DE" sz="1200" dirty="0" err="1"/>
              <a:t>Polyethylenterephthalat</a:t>
            </a:r>
            <a:r>
              <a:rPr lang="de-DE" sz="1200" dirty="0"/>
              <a:t> (PBT), Polyvinylchlorid (PVC), Polypropylen (PP), Glas faserverstärktes Nylon, Polystyrol (PS) und </a:t>
            </a:r>
            <a:r>
              <a:rPr lang="de-DE" sz="1200" dirty="0" err="1"/>
              <a:t>Polyoxymethylen</a:t>
            </a:r>
            <a:r>
              <a:rPr lang="de-DE" sz="1200" dirty="0"/>
              <a:t> (POM); </a:t>
            </a:r>
          </a:p>
          <a:p>
            <a:r>
              <a:rPr lang="de-DE" sz="1200" dirty="0"/>
              <a:t>○ gehärtetes Glas; ○ Keramik; </a:t>
            </a:r>
          </a:p>
          <a:p>
            <a:r>
              <a:rPr lang="de-DE" sz="1200" dirty="0"/>
              <a:t>○ Karton (zur Verpackung). </a:t>
            </a:r>
          </a:p>
          <a:p>
            <a:r>
              <a:rPr lang="de-DE" sz="1200" dirty="0"/>
              <a:t>• Herstellung von Mikrowellen: Metall-Kaltfließpressen und Kunststoffformen (um die gewünschte Form zu erhalten), Herstellung von elektronische Komponenten (Netzkabel, Stecker, </a:t>
            </a:r>
            <a:r>
              <a:rPr lang="de-DE" sz="1200" dirty="0" err="1"/>
              <a:t>Magnetron</a:t>
            </a:r>
            <a:r>
              <a:rPr lang="de-DE" sz="1200" dirty="0"/>
              <a:t>, Kondensator, Transformator, Kabel, Lampe und gedruckte Steuerplatine (PCB), Lackieren und Aushärten von Stahlpulver, Produktmontage und Verpackung. </a:t>
            </a:r>
          </a:p>
          <a:p>
            <a:r>
              <a:rPr lang="de-DE" sz="1200" dirty="0">
                <a:solidFill>
                  <a:srgbClr val="FF0000"/>
                </a:solidFill>
              </a:rPr>
              <a:t>• Nutzung von Mikrowellen: Stromverbrauch. </a:t>
            </a:r>
          </a:p>
          <a:p>
            <a:r>
              <a:rPr lang="de-DE" sz="1200" dirty="0"/>
              <a:t>• End-</a:t>
            </a:r>
            <a:r>
              <a:rPr lang="de-DE" sz="1200" dirty="0" err="1"/>
              <a:t>of</a:t>
            </a:r>
            <a:r>
              <a:rPr lang="de-DE" sz="1200" dirty="0"/>
              <a:t>-Life-Abfallmanagement: Entsorgung von Post-Consumer-Abfällen. </a:t>
            </a:r>
          </a:p>
          <a:p>
            <a:r>
              <a:rPr lang="de-DE" sz="1200" dirty="0"/>
              <a:t>• Vertrieb: Transport von Mikrowellenmaterialien und Verpackungen zum Produktionsanlage, Mikrowelle bis zum Einzelhändler und Altabfall zur Abfallentsorgungsanlage. Transport der Verbraucher zum Einkauf Das Gerät ist ausgeschlossen, um die damit verbundene Unsicherheit zu vermeiden Aufteilung der Stöße zwischen der Mikrowelle und anderen Gegenständen können gleichzeitig erworben werden. Dies stimmt auch mit dem überein PAS 2050-Standard (BSI, 2011) und andere aktuelle LCA-Studien (z. B. </a:t>
            </a:r>
            <a:r>
              <a:rPr lang="de-DE" sz="1200" dirty="0" err="1"/>
              <a:t>Amienyo</a:t>
            </a:r>
            <a:r>
              <a:rPr lang="de-DE" sz="1200" dirty="0"/>
              <a:t> et al., 2014).</a:t>
            </a:r>
          </a:p>
        </p:txBody>
      </p:sp>
    </p:spTree>
    <p:extLst>
      <p:ext uri="{BB962C8B-B14F-4D97-AF65-F5344CB8AC3E}">
        <p14:creationId xmlns:p14="http://schemas.microsoft.com/office/powerpoint/2010/main" val="584160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7442200" cy="308206"/>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7E4EFC38-0FC0-3044-9D4D-1FBE74A5E06A}"/>
              </a:ext>
            </a:extLst>
          </p:cNvPr>
          <p:cNvPicPr>
            <a:picLocks noChangeAspect="1"/>
          </p:cNvPicPr>
          <p:nvPr/>
        </p:nvPicPr>
        <p:blipFill>
          <a:blip r:embed="rId3"/>
          <a:stretch>
            <a:fillRect/>
          </a:stretch>
        </p:blipFill>
        <p:spPr>
          <a:xfrm>
            <a:off x="965200" y="1371600"/>
            <a:ext cx="10261600" cy="4114800"/>
          </a:xfrm>
          <a:prstGeom prst="rect">
            <a:avLst/>
          </a:prstGeom>
        </p:spPr>
      </p:pic>
      <p:sp>
        <p:nvSpPr>
          <p:cNvPr id="6" name="Textfeld 5">
            <a:extLst>
              <a:ext uri="{FF2B5EF4-FFF2-40B4-BE49-F238E27FC236}">
                <a16:creationId xmlns:a16="http://schemas.microsoft.com/office/drawing/2014/main" id="{47901D54-3E54-B74B-A01D-166320132670}"/>
              </a:ext>
            </a:extLst>
          </p:cNvPr>
          <p:cNvSpPr txBox="1"/>
          <p:nvPr/>
        </p:nvSpPr>
        <p:spPr>
          <a:xfrm>
            <a:off x="1312984" y="925943"/>
            <a:ext cx="9437077" cy="369332"/>
          </a:xfrm>
          <a:prstGeom prst="rect">
            <a:avLst/>
          </a:prstGeom>
          <a:noFill/>
        </p:spPr>
        <p:txBody>
          <a:bodyPr wrap="square" rtlCol="0">
            <a:spAutoFit/>
          </a:bodyPr>
          <a:lstStyle/>
          <a:p>
            <a:r>
              <a:rPr lang="de-DE" b="1" dirty="0"/>
              <a:t>Bestand und Umsatz für Mikrowellen für den Zeitraum 2008/2020 (</a:t>
            </a:r>
            <a:r>
              <a:rPr lang="de-DE" b="1" dirty="0" err="1"/>
              <a:t>Mudgal</a:t>
            </a:r>
            <a:r>
              <a:rPr lang="de-DE" b="1" dirty="0"/>
              <a:t> et al. 2011)</a:t>
            </a:r>
          </a:p>
        </p:txBody>
      </p:sp>
    </p:spTree>
    <p:extLst>
      <p:ext uri="{BB962C8B-B14F-4D97-AF65-F5344CB8AC3E}">
        <p14:creationId xmlns:p14="http://schemas.microsoft.com/office/powerpoint/2010/main" val="1708091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7442200" cy="308206"/>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hteck 2">
            <a:extLst>
              <a:ext uri="{FF2B5EF4-FFF2-40B4-BE49-F238E27FC236}">
                <a16:creationId xmlns:a16="http://schemas.microsoft.com/office/drawing/2014/main" id="{C966C9FE-6A0B-994A-8E20-7D144D8038CC}"/>
              </a:ext>
            </a:extLst>
          </p:cNvPr>
          <p:cNvSpPr/>
          <p:nvPr/>
        </p:nvSpPr>
        <p:spPr>
          <a:xfrm>
            <a:off x="1394512" y="695110"/>
            <a:ext cx="4232249" cy="461665"/>
          </a:xfrm>
          <a:prstGeom prst="rect">
            <a:avLst/>
          </a:prstGeom>
        </p:spPr>
        <p:txBody>
          <a:bodyPr wrap="none">
            <a:spAutoFit/>
          </a:bodyPr>
          <a:lstStyle/>
          <a:p>
            <a:r>
              <a:rPr lang="de-DE" sz="2400" dirty="0">
                <a:solidFill>
                  <a:srgbClr val="008181"/>
                </a:solidFill>
                <a:latin typeface="Helvetica" pitchFamily="2" charset="0"/>
              </a:rPr>
              <a:t>Anwendungsbeispiel</a:t>
            </a:r>
            <a:r>
              <a:rPr lang="de-DE" dirty="0">
                <a:solidFill>
                  <a:srgbClr val="008181"/>
                </a:solidFill>
                <a:latin typeface="Helvetica" pitchFamily="2" charset="0"/>
              </a:rPr>
              <a:t>: Mikrowelle</a:t>
            </a:r>
          </a:p>
        </p:txBody>
      </p:sp>
      <p:sp>
        <p:nvSpPr>
          <p:cNvPr id="8" name="Textfeld 7">
            <a:extLst>
              <a:ext uri="{FF2B5EF4-FFF2-40B4-BE49-F238E27FC236}">
                <a16:creationId xmlns:a16="http://schemas.microsoft.com/office/drawing/2014/main" id="{DBBFE0D8-0B5A-4449-B45F-3218ED4874F0}"/>
              </a:ext>
            </a:extLst>
          </p:cNvPr>
          <p:cNvSpPr txBox="1"/>
          <p:nvPr/>
        </p:nvSpPr>
        <p:spPr>
          <a:xfrm>
            <a:off x="251809" y="6533571"/>
            <a:ext cx="8493606" cy="461665"/>
          </a:xfrm>
          <a:prstGeom prst="rect">
            <a:avLst/>
          </a:prstGeom>
          <a:noFill/>
        </p:spPr>
        <p:txBody>
          <a:bodyPr wrap="square" rtlCol="0">
            <a:spAutoFit/>
          </a:bodyPr>
          <a:lstStyle/>
          <a:p>
            <a:r>
              <a:rPr lang="de-DE" sz="1200" dirty="0"/>
              <a:t>(</a:t>
            </a:r>
            <a:r>
              <a:rPr lang="de-DE" sz="1200" dirty="0" err="1"/>
              <a:t>Ref</a:t>
            </a:r>
            <a:r>
              <a:rPr lang="de-DE" sz="1200" dirty="0"/>
              <a:t>: A. Gallego-Schmid et al. / Science </a:t>
            </a:r>
            <a:r>
              <a:rPr lang="de-DE" sz="1200" dirty="0" err="1"/>
              <a:t>of</a:t>
            </a:r>
            <a:r>
              <a:rPr lang="de-DE" sz="1200" dirty="0"/>
              <a:t> </a:t>
            </a:r>
            <a:r>
              <a:rPr lang="de-DE" sz="1200" dirty="0" err="1"/>
              <a:t>the</a:t>
            </a:r>
            <a:r>
              <a:rPr lang="de-DE" sz="1200" dirty="0"/>
              <a:t> Total Environment 618 (2018) 487-499)</a:t>
            </a:r>
          </a:p>
          <a:p>
            <a:endParaRPr lang="de-DE" sz="1200" dirty="0"/>
          </a:p>
        </p:txBody>
      </p:sp>
      <p:pic>
        <p:nvPicPr>
          <p:cNvPr id="6" name="Grafik 5">
            <a:extLst>
              <a:ext uri="{FF2B5EF4-FFF2-40B4-BE49-F238E27FC236}">
                <a16:creationId xmlns:a16="http://schemas.microsoft.com/office/drawing/2014/main" id="{09DBDA5F-7537-234D-83EC-7321CA4DB018}"/>
              </a:ext>
            </a:extLst>
          </p:cNvPr>
          <p:cNvPicPr>
            <a:picLocks noChangeAspect="1"/>
          </p:cNvPicPr>
          <p:nvPr/>
        </p:nvPicPr>
        <p:blipFill>
          <a:blip r:embed="rId3"/>
          <a:stretch>
            <a:fillRect/>
          </a:stretch>
        </p:blipFill>
        <p:spPr>
          <a:xfrm>
            <a:off x="251809" y="1092671"/>
            <a:ext cx="10976416" cy="5396432"/>
          </a:xfrm>
          <a:prstGeom prst="rect">
            <a:avLst/>
          </a:prstGeom>
        </p:spPr>
      </p:pic>
    </p:spTree>
    <p:extLst>
      <p:ext uri="{BB962C8B-B14F-4D97-AF65-F5344CB8AC3E}">
        <p14:creationId xmlns:p14="http://schemas.microsoft.com/office/powerpoint/2010/main" val="1981763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282E3C32-2648-2B43-8C08-2F72CF007CAA}"/>
              </a:ext>
            </a:extLst>
          </p:cNvPr>
          <p:cNvPicPr>
            <a:picLocks noChangeAspect="1"/>
          </p:cNvPicPr>
          <p:nvPr/>
        </p:nvPicPr>
        <p:blipFill>
          <a:blip r:embed="rId2"/>
          <a:stretch>
            <a:fillRect/>
          </a:stretch>
        </p:blipFill>
        <p:spPr>
          <a:xfrm>
            <a:off x="1016000" y="1669429"/>
            <a:ext cx="8915400" cy="825500"/>
          </a:xfrm>
          <a:prstGeom prst="rect">
            <a:avLst/>
          </a:prstGeom>
        </p:spPr>
      </p:pic>
      <p:pic>
        <p:nvPicPr>
          <p:cNvPr id="8" name="Grafik 7">
            <a:extLst>
              <a:ext uri="{FF2B5EF4-FFF2-40B4-BE49-F238E27FC236}">
                <a16:creationId xmlns:a16="http://schemas.microsoft.com/office/drawing/2014/main" id="{CED17524-B86A-3545-A96E-97730F8B1EEF}"/>
              </a:ext>
            </a:extLst>
          </p:cNvPr>
          <p:cNvPicPr>
            <a:picLocks noChangeAspect="1"/>
          </p:cNvPicPr>
          <p:nvPr/>
        </p:nvPicPr>
        <p:blipFill>
          <a:blip r:embed="rId3"/>
          <a:stretch>
            <a:fillRect/>
          </a:stretch>
        </p:blipFill>
        <p:spPr>
          <a:xfrm>
            <a:off x="1028700" y="2679342"/>
            <a:ext cx="8902700" cy="3263900"/>
          </a:xfrm>
          <a:prstGeom prst="rect">
            <a:avLst/>
          </a:prstGeom>
        </p:spPr>
      </p:pic>
      <p:sp>
        <p:nvSpPr>
          <p:cNvPr id="5" name="Titel 1">
            <a:extLst>
              <a:ext uri="{FF2B5EF4-FFF2-40B4-BE49-F238E27FC236}">
                <a16:creationId xmlns:a16="http://schemas.microsoft.com/office/drawing/2014/main" id="{178D96BE-4626-DD47-841B-E21ADEA29A11}"/>
              </a:ext>
            </a:extLst>
          </p:cNvPr>
          <p:cNvSpPr>
            <a:spLocks noGrp="1"/>
          </p:cNvSpPr>
          <p:nvPr>
            <p:ph type="title"/>
          </p:nvPr>
        </p:nvSpPr>
        <p:spPr>
          <a:xfrm>
            <a:off x="647700" y="123594"/>
            <a:ext cx="7442200" cy="308206"/>
          </a:xfrm>
        </p:spPr>
        <p:txBody>
          <a:bodyPr>
            <a:normAutofit fontScale="90000"/>
          </a:bodyPr>
          <a:lstStyle/>
          <a:p>
            <a:r>
              <a:rPr lang="de-DE" sz="2400" dirty="0"/>
              <a:t>Sasa Group Services – der Kreislaufwirtschaft verpflichtet</a:t>
            </a:r>
          </a:p>
        </p:txBody>
      </p:sp>
      <p:pic>
        <p:nvPicPr>
          <p:cNvPr id="7" name="Grafik 6">
            <a:extLst>
              <a:ext uri="{FF2B5EF4-FFF2-40B4-BE49-F238E27FC236}">
                <a16:creationId xmlns:a16="http://schemas.microsoft.com/office/drawing/2014/main" id="{09648671-DF33-AE4E-BA06-79657564BE9B}"/>
              </a:ext>
            </a:extLst>
          </p:cNvPr>
          <p:cNvPicPr>
            <a:picLocks noChangeAspect="1"/>
          </p:cNvPicPr>
          <p:nvPr/>
        </p:nvPicPr>
        <p:blipFill>
          <a:blip r:embed="rId4"/>
          <a:stretch>
            <a:fillRect/>
          </a:stretch>
        </p:blipFill>
        <p:spPr>
          <a:xfrm>
            <a:off x="45255" y="13557"/>
            <a:ext cx="602445" cy="589348"/>
          </a:xfrm>
          <a:prstGeom prst="rect">
            <a:avLst/>
          </a:prstGeom>
        </p:spPr>
      </p:pic>
      <p:cxnSp>
        <p:nvCxnSpPr>
          <p:cNvPr id="9" name="Gerade Verbindung 8">
            <a:extLst>
              <a:ext uri="{FF2B5EF4-FFF2-40B4-BE49-F238E27FC236}">
                <a16:creationId xmlns:a16="http://schemas.microsoft.com/office/drawing/2014/main" id="{8DB5EFCB-1ED6-7F41-8231-07DAC07FED6F}"/>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id="{14C4D7B7-2A78-CF4C-A156-6B137202ECD5}"/>
              </a:ext>
            </a:extLst>
          </p:cNvPr>
          <p:cNvSpPr/>
          <p:nvPr/>
        </p:nvSpPr>
        <p:spPr>
          <a:xfrm>
            <a:off x="2108496" y="986609"/>
            <a:ext cx="4599336" cy="461665"/>
          </a:xfrm>
          <a:prstGeom prst="rect">
            <a:avLst/>
          </a:prstGeom>
        </p:spPr>
        <p:txBody>
          <a:bodyPr wrap="none">
            <a:spAutoFit/>
          </a:bodyPr>
          <a:lstStyle/>
          <a:p>
            <a:r>
              <a:rPr lang="de-DE" sz="2400" dirty="0">
                <a:solidFill>
                  <a:srgbClr val="008181"/>
                </a:solidFill>
                <a:latin typeface="Helvetica" pitchFamily="2" charset="0"/>
              </a:rPr>
              <a:t>Anwendungsbeispiel</a:t>
            </a:r>
            <a:r>
              <a:rPr lang="de-DE" dirty="0">
                <a:solidFill>
                  <a:srgbClr val="008181"/>
                </a:solidFill>
                <a:latin typeface="Helvetica" pitchFamily="2" charset="0"/>
              </a:rPr>
              <a:t>: </a:t>
            </a:r>
            <a:r>
              <a:rPr lang="de-DE" sz="2400" dirty="0">
                <a:solidFill>
                  <a:srgbClr val="008181"/>
                </a:solidFill>
                <a:latin typeface="Helvetica" pitchFamily="2" charset="0"/>
              </a:rPr>
              <a:t>Mikrowelle</a:t>
            </a:r>
          </a:p>
        </p:txBody>
      </p:sp>
      <p:sp>
        <p:nvSpPr>
          <p:cNvPr id="3" name="Textfeld 2">
            <a:extLst>
              <a:ext uri="{FF2B5EF4-FFF2-40B4-BE49-F238E27FC236}">
                <a16:creationId xmlns:a16="http://schemas.microsoft.com/office/drawing/2014/main" id="{E554B49C-8683-AC4A-8AF8-E7697C639F24}"/>
              </a:ext>
            </a:extLst>
          </p:cNvPr>
          <p:cNvSpPr txBox="1"/>
          <p:nvPr/>
        </p:nvSpPr>
        <p:spPr>
          <a:xfrm>
            <a:off x="647700" y="6412832"/>
            <a:ext cx="5464342" cy="369332"/>
          </a:xfrm>
          <a:prstGeom prst="rect">
            <a:avLst/>
          </a:prstGeom>
          <a:noFill/>
        </p:spPr>
        <p:txBody>
          <a:bodyPr wrap="square" rtlCol="0">
            <a:spAutoFit/>
          </a:bodyPr>
          <a:lstStyle/>
          <a:p>
            <a:r>
              <a:rPr lang="de-DE" dirty="0" err="1"/>
              <a:t>Ref</a:t>
            </a:r>
            <a:r>
              <a:rPr lang="de-DE" dirty="0"/>
              <a:t>. Öko-Institut e.V. / PROSA Mikrowellengeräte</a:t>
            </a:r>
          </a:p>
        </p:txBody>
      </p:sp>
    </p:spTree>
    <p:extLst>
      <p:ext uri="{BB962C8B-B14F-4D97-AF65-F5344CB8AC3E}">
        <p14:creationId xmlns:p14="http://schemas.microsoft.com/office/powerpoint/2010/main" val="4100767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7442200" cy="308206"/>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hteck 2">
            <a:extLst>
              <a:ext uri="{FF2B5EF4-FFF2-40B4-BE49-F238E27FC236}">
                <a16:creationId xmlns:a16="http://schemas.microsoft.com/office/drawing/2014/main" id="{C966C9FE-6A0B-994A-8E20-7D144D8038CC}"/>
              </a:ext>
            </a:extLst>
          </p:cNvPr>
          <p:cNvSpPr/>
          <p:nvPr/>
        </p:nvSpPr>
        <p:spPr>
          <a:xfrm>
            <a:off x="2208704" y="678871"/>
            <a:ext cx="3518912" cy="369332"/>
          </a:xfrm>
          <a:prstGeom prst="rect">
            <a:avLst/>
          </a:prstGeom>
        </p:spPr>
        <p:txBody>
          <a:bodyPr wrap="none">
            <a:spAutoFit/>
          </a:bodyPr>
          <a:lstStyle/>
          <a:p>
            <a:r>
              <a:rPr lang="de-DE" dirty="0">
                <a:solidFill>
                  <a:srgbClr val="008181"/>
                </a:solidFill>
                <a:latin typeface="Helvetica" pitchFamily="2" charset="0"/>
              </a:rPr>
              <a:t>Anwendungsbeispiel: Mikrowelle</a:t>
            </a:r>
          </a:p>
        </p:txBody>
      </p:sp>
      <p:sp>
        <p:nvSpPr>
          <p:cNvPr id="8" name="Textfeld 7">
            <a:extLst>
              <a:ext uri="{FF2B5EF4-FFF2-40B4-BE49-F238E27FC236}">
                <a16:creationId xmlns:a16="http://schemas.microsoft.com/office/drawing/2014/main" id="{DBBFE0D8-0B5A-4449-B45F-3218ED4874F0}"/>
              </a:ext>
            </a:extLst>
          </p:cNvPr>
          <p:cNvSpPr txBox="1"/>
          <p:nvPr/>
        </p:nvSpPr>
        <p:spPr>
          <a:xfrm>
            <a:off x="251809" y="6533571"/>
            <a:ext cx="8493606" cy="461665"/>
          </a:xfrm>
          <a:prstGeom prst="rect">
            <a:avLst/>
          </a:prstGeom>
          <a:noFill/>
        </p:spPr>
        <p:txBody>
          <a:bodyPr wrap="square" rtlCol="0">
            <a:spAutoFit/>
          </a:bodyPr>
          <a:lstStyle/>
          <a:p>
            <a:r>
              <a:rPr lang="de-DE" sz="1200" dirty="0"/>
              <a:t>(</a:t>
            </a:r>
            <a:r>
              <a:rPr lang="de-DE" sz="1200" dirty="0" err="1"/>
              <a:t>Ref</a:t>
            </a:r>
            <a:r>
              <a:rPr lang="de-DE" sz="1200" dirty="0"/>
              <a:t>: A. Gallego-Schmid et al. / Science </a:t>
            </a:r>
            <a:r>
              <a:rPr lang="de-DE" sz="1200" dirty="0" err="1"/>
              <a:t>of</a:t>
            </a:r>
            <a:r>
              <a:rPr lang="de-DE" sz="1200" dirty="0"/>
              <a:t> </a:t>
            </a:r>
            <a:r>
              <a:rPr lang="de-DE" sz="1200" dirty="0" err="1"/>
              <a:t>the</a:t>
            </a:r>
            <a:r>
              <a:rPr lang="de-DE" sz="1200" dirty="0"/>
              <a:t> Total Environment 618 (2018) 487-499)</a:t>
            </a:r>
          </a:p>
          <a:p>
            <a:endParaRPr lang="de-DE" sz="1200" dirty="0"/>
          </a:p>
        </p:txBody>
      </p:sp>
      <p:pic>
        <p:nvPicPr>
          <p:cNvPr id="6" name="Grafik 5">
            <a:extLst>
              <a:ext uri="{FF2B5EF4-FFF2-40B4-BE49-F238E27FC236}">
                <a16:creationId xmlns:a16="http://schemas.microsoft.com/office/drawing/2014/main" id="{7DF4F1D5-61C2-D341-94C9-40513865BA34}"/>
              </a:ext>
            </a:extLst>
          </p:cNvPr>
          <p:cNvPicPr>
            <a:picLocks noChangeAspect="1"/>
          </p:cNvPicPr>
          <p:nvPr/>
        </p:nvPicPr>
        <p:blipFill>
          <a:blip r:embed="rId3"/>
          <a:stretch>
            <a:fillRect/>
          </a:stretch>
        </p:blipFill>
        <p:spPr>
          <a:xfrm>
            <a:off x="211016" y="743115"/>
            <a:ext cx="9333870" cy="5790456"/>
          </a:xfrm>
          <a:prstGeom prst="rect">
            <a:avLst/>
          </a:prstGeom>
        </p:spPr>
      </p:pic>
      <p:cxnSp>
        <p:nvCxnSpPr>
          <p:cNvPr id="9" name="Gerade Verbindung 8">
            <a:extLst>
              <a:ext uri="{FF2B5EF4-FFF2-40B4-BE49-F238E27FC236}">
                <a16:creationId xmlns:a16="http://schemas.microsoft.com/office/drawing/2014/main" id="{67A4761A-787F-2348-91FD-EF6FBD9B59B8}"/>
              </a:ext>
            </a:extLst>
          </p:cNvPr>
          <p:cNvCxnSpPr/>
          <p:nvPr/>
        </p:nvCxnSpPr>
        <p:spPr>
          <a:xfrm>
            <a:off x="165100" y="6533571"/>
            <a:ext cx="118237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900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7442200" cy="308206"/>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hteck 2">
            <a:extLst>
              <a:ext uri="{FF2B5EF4-FFF2-40B4-BE49-F238E27FC236}">
                <a16:creationId xmlns:a16="http://schemas.microsoft.com/office/drawing/2014/main" id="{C966C9FE-6A0B-994A-8E20-7D144D8038CC}"/>
              </a:ext>
            </a:extLst>
          </p:cNvPr>
          <p:cNvSpPr/>
          <p:nvPr/>
        </p:nvSpPr>
        <p:spPr>
          <a:xfrm>
            <a:off x="346477" y="712942"/>
            <a:ext cx="9363974" cy="923330"/>
          </a:xfrm>
          <a:prstGeom prst="rect">
            <a:avLst/>
          </a:prstGeom>
        </p:spPr>
        <p:txBody>
          <a:bodyPr wrap="none">
            <a:spAutoFit/>
          </a:bodyPr>
          <a:lstStyle/>
          <a:p>
            <a:r>
              <a:rPr lang="de-DE" dirty="0">
                <a:solidFill>
                  <a:srgbClr val="008181"/>
                </a:solidFill>
                <a:latin typeface="Helvetica" pitchFamily="2" charset="0"/>
              </a:rPr>
              <a:t>Anwendungsbeispiel: Mikrowelle</a:t>
            </a:r>
          </a:p>
          <a:p>
            <a:r>
              <a:rPr lang="de-DE" dirty="0">
                <a:solidFill>
                  <a:srgbClr val="008181"/>
                </a:solidFill>
                <a:latin typeface="Helvetica" pitchFamily="2" charset="0"/>
              </a:rPr>
              <a:t>- </a:t>
            </a:r>
            <a:r>
              <a:rPr lang="de-DE" dirty="0"/>
              <a:t>Lebenszyklus-Umweltauswirkungen der Referenz Mikrowelle über </a:t>
            </a:r>
            <a:r>
              <a:rPr lang="de-DE" b="1" i="1" u="sng" dirty="0"/>
              <a:t>eine achtjährige Lebensdauer</a:t>
            </a:r>
            <a:endParaRPr lang="de-DE" b="1" i="1" u="sng" dirty="0">
              <a:solidFill>
                <a:srgbClr val="008181"/>
              </a:solidFill>
              <a:latin typeface="Helvetica" pitchFamily="2" charset="0"/>
            </a:endParaRPr>
          </a:p>
          <a:p>
            <a:endParaRPr lang="de-DE" dirty="0">
              <a:solidFill>
                <a:srgbClr val="008181"/>
              </a:solidFill>
              <a:latin typeface="Helvetica" pitchFamily="2" charset="0"/>
            </a:endParaRPr>
          </a:p>
        </p:txBody>
      </p:sp>
      <p:sp>
        <p:nvSpPr>
          <p:cNvPr id="8" name="Textfeld 7">
            <a:extLst>
              <a:ext uri="{FF2B5EF4-FFF2-40B4-BE49-F238E27FC236}">
                <a16:creationId xmlns:a16="http://schemas.microsoft.com/office/drawing/2014/main" id="{DBBFE0D8-0B5A-4449-B45F-3218ED4874F0}"/>
              </a:ext>
            </a:extLst>
          </p:cNvPr>
          <p:cNvSpPr txBox="1"/>
          <p:nvPr/>
        </p:nvSpPr>
        <p:spPr>
          <a:xfrm>
            <a:off x="346477" y="6627167"/>
            <a:ext cx="8493606" cy="461665"/>
          </a:xfrm>
          <a:prstGeom prst="rect">
            <a:avLst/>
          </a:prstGeom>
          <a:noFill/>
        </p:spPr>
        <p:txBody>
          <a:bodyPr wrap="square" rtlCol="0">
            <a:spAutoFit/>
          </a:bodyPr>
          <a:lstStyle/>
          <a:p>
            <a:r>
              <a:rPr lang="de-DE" sz="1200" dirty="0"/>
              <a:t>(</a:t>
            </a:r>
            <a:r>
              <a:rPr lang="de-DE" sz="1200" dirty="0" err="1"/>
              <a:t>Ref</a:t>
            </a:r>
            <a:r>
              <a:rPr lang="de-DE" sz="1200" dirty="0"/>
              <a:t>: A. Gallego-Schmid et al. / Science </a:t>
            </a:r>
            <a:r>
              <a:rPr lang="de-DE" sz="1200" dirty="0" err="1"/>
              <a:t>of</a:t>
            </a:r>
            <a:r>
              <a:rPr lang="de-DE" sz="1200" dirty="0"/>
              <a:t> </a:t>
            </a:r>
            <a:r>
              <a:rPr lang="de-DE" sz="1200" dirty="0" err="1"/>
              <a:t>the</a:t>
            </a:r>
            <a:r>
              <a:rPr lang="de-DE" sz="1200" dirty="0"/>
              <a:t> Total Environment 618 (2018) 487-499)</a:t>
            </a:r>
          </a:p>
          <a:p>
            <a:endParaRPr lang="de-DE" sz="1200" dirty="0"/>
          </a:p>
        </p:txBody>
      </p:sp>
      <p:pic>
        <p:nvPicPr>
          <p:cNvPr id="5" name="Grafik 4">
            <a:extLst>
              <a:ext uri="{FF2B5EF4-FFF2-40B4-BE49-F238E27FC236}">
                <a16:creationId xmlns:a16="http://schemas.microsoft.com/office/drawing/2014/main" id="{32A4B382-8D05-A843-A2FC-7D4F0334E2EE}"/>
              </a:ext>
            </a:extLst>
          </p:cNvPr>
          <p:cNvPicPr>
            <a:picLocks noChangeAspect="1"/>
          </p:cNvPicPr>
          <p:nvPr/>
        </p:nvPicPr>
        <p:blipFill>
          <a:blip r:embed="rId3"/>
          <a:stretch>
            <a:fillRect/>
          </a:stretch>
        </p:blipFill>
        <p:spPr>
          <a:xfrm>
            <a:off x="1541347" y="1318297"/>
            <a:ext cx="7555760" cy="4010802"/>
          </a:xfrm>
          <a:prstGeom prst="rect">
            <a:avLst/>
          </a:prstGeom>
        </p:spPr>
      </p:pic>
      <p:sp>
        <p:nvSpPr>
          <p:cNvPr id="7" name="Textfeld 6">
            <a:extLst>
              <a:ext uri="{FF2B5EF4-FFF2-40B4-BE49-F238E27FC236}">
                <a16:creationId xmlns:a16="http://schemas.microsoft.com/office/drawing/2014/main" id="{B18CFE52-22E1-F245-874D-74AA14C83FBA}"/>
              </a:ext>
            </a:extLst>
          </p:cNvPr>
          <p:cNvSpPr txBox="1"/>
          <p:nvPr/>
        </p:nvSpPr>
        <p:spPr>
          <a:xfrm>
            <a:off x="346477" y="5329099"/>
            <a:ext cx="10356692" cy="1200329"/>
          </a:xfrm>
          <a:prstGeom prst="rect">
            <a:avLst/>
          </a:prstGeom>
          <a:noFill/>
        </p:spPr>
        <p:txBody>
          <a:bodyPr wrap="square" rtlCol="0">
            <a:spAutoFit/>
          </a:bodyPr>
          <a:lstStyle/>
          <a:p>
            <a:r>
              <a:rPr lang="de-DE" sz="1200" dirty="0"/>
              <a:t>Die in der Grafik angegebenen Werte stellen die Gesamtauswirkung nach Systemgutschrift dar. Manche Die Werte wurden passend skaliert. Um die Originalwerte zu erhalten, sollten die relevanten Werte mit dem in Klammern angegebenen Faktor multipliziert werden. Zu den Materialien gehört die Verpackung. PED: Primärenergie Nachfrage, </a:t>
            </a:r>
            <a:r>
              <a:rPr lang="de-DE" sz="1200" dirty="0" err="1"/>
              <a:t>ADPe</a:t>
            </a:r>
            <a:r>
              <a:rPr lang="de-DE" sz="1200" dirty="0"/>
              <a:t>.: abiotisches Abbaupotenzial von Elementen, </a:t>
            </a:r>
            <a:r>
              <a:rPr lang="de-DE" sz="1200" dirty="0" err="1"/>
              <a:t>ADPf</a:t>
            </a:r>
            <a:r>
              <a:rPr lang="de-DE" sz="1200" dirty="0"/>
              <a:t>.: abiotisches Abbaupotenzial von fossilen Ressourcen, AP: Versauerungspotenzial, EP: Eutrophierungspotenzial, GWP: global Erwärmungspotenzial, HTP: Humantoxizitätspotenzial, MAETP: Meeresaquatisches Ökotoxizitätspotenzial, FAETP: Süßwasseraquatisches Ökotoxizitätspotenzial, ODP: Ozonschichtabbaupotenzial, POCP: Potenzial für die Bildung photochemischer Oxidationsmittel, TETP: terrestrisches Ökotoxizitätspotenzial. DCB: </a:t>
            </a:r>
            <a:r>
              <a:rPr lang="de-DE" sz="1200" dirty="0" err="1"/>
              <a:t>Dichlorbenzol</a:t>
            </a:r>
            <a:r>
              <a:rPr lang="de-DE" sz="1200" dirty="0"/>
              <a:t>.</a:t>
            </a:r>
          </a:p>
        </p:txBody>
      </p:sp>
    </p:spTree>
    <p:extLst>
      <p:ext uri="{BB962C8B-B14F-4D97-AF65-F5344CB8AC3E}">
        <p14:creationId xmlns:p14="http://schemas.microsoft.com/office/powerpoint/2010/main" val="1456963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C782DFD-26C8-D143-AE3A-418CA22FA72B}"/>
              </a:ext>
            </a:extLst>
          </p:cNvPr>
          <p:cNvSpPr>
            <a:spLocks noGrp="1"/>
          </p:cNvSpPr>
          <p:nvPr>
            <p:ph type="title"/>
          </p:nvPr>
        </p:nvSpPr>
        <p:spPr>
          <a:xfrm>
            <a:off x="647700" y="123594"/>
            <a:ext cx="6680200" cy="292100"/>
          </a:xfrm>
        </p:spPr>
        <p:txBody>
          <a:bodyPr>
            <a:normAutofit fontScale="90000"/>
          </a:bodyPr>
          <a:lstStyle/>
          <a:p>
            <a:r>
              <a:rPr lang="de-DE" sz="2400" dirty="0"/>
              <a:t>Sasa Group Services – der Kreislaufwirtschaft verpflichtet</a:t>
            </a:r>
          </a:p>
        </p:txBody>
      </p:sp>
      <p:pic>
        <p:nvPicPr>
          <p:cNvPr id="5" name="Grafik 4">
            <a:extLst>
              <a:ext uri="{FF2B5EF4-FFF2-40B4-BE49-F238E27FC236}">
                <a16:creationId xmlns:a16="http://schemas.microsoft.com/office/drawing/2014/main" id="{1260BD62-08DC-6C4D-A73B-4A751C0A6260}"/>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6" name="Gerade Verbindung 5">
            <a:extLst>
              <a:ext uri="{FF2B5EF4-FFF2-40B4-BE49-F238E27FC236}">
                <a16:creationId xmlns:a16="http://schemas.microsoft.com/office/drawing/2014/main" id="{6BD30848-88E8-7941-B28A-E58FEBA1121B}"/>
              </a:ext>
            </a:extLst>
          </p:cNvPr>
          <p:cNvCxnSpPr/>
          <p:nvPr/>
        </p:nvCxnSpPr>
        <p:spPr>
          <a:xfrm>
            <a:off x="165100" y="624007"/>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512DD3D5-6CC5-A04D-86F7-05AEC3E6152D}"/>
              </a:ext>
            </a:extLst>
          </p:cNvPr>
          <p:cNvSpPr txBox="1"/>
          <p:nvPr/>
        </p:nvSpPr>
        <p:spPr>
          <a:xfrm>
            <a:off x="1419726" y="645110"/>
            <a:ext cx="10022306" cy="461665"/>
          </a:xfrm>
          <a:prstGeom prst="rect">
            <a:avLst/>
          </a:prstGeom>
          <a:noFill/>
        </p:spPr>
        <p:txBody>
          <a:bodyPr wrap="square" rtlCol="0">
            <a:spAutoFit/>
          </a:bodyPr>
          <a:lstStyle/>
          <a:p>
            <a:r>
              <a:rPr lang="de-DE" sz="2400" dirty="0"/>
              <a:t>Verbesserungspotentiale bei Mikrowellen (Basisgerät </a:t>
            </a:r>
            <a:r>
              <a:rPr lang="de-DE" sz="2400" dirty="0" err="1"/>
              <a:t>vs.effizientes</a:t>
            </a:r>
            <a:r>
              <a:rPr lang="de-DE" sz="2400" dirty="0"/>
              <a:t> Gerät)</a:t>
            </a:r>
          </a:p>
        </p:txBody>
      </p:sp>
      <p:pic>
        <p:nvPicPr>
          <p:cNvPr id="7" name="Grafik 6">
            <a:extLst>
              <a:ext uri="{FF2B5EF4-FFF2-40B4-BE49-F238E27FC236}">
                <a16:creationId xmlns:a16="http://schemas.microsoft.com/office/drawing/2014/main" id="{EF1CA6EB-C7AC-444A-9015-2FCE4CC0BE63}"/>
              </a:ext>
            </a:extLst>
          </p:cNvPr>
          <p:cNvPicPr>
            <a:picLocks noChangeAspect="1"/>
          </p:cNvPicPr>
          <p:nvPr/>
        </p:nvPicPr>
        <p:blipFill>
          <a:blip r:embed="rId3"/>
          <a:stretch>
            <a:fillRect/>
          </a:stretch>
        </p:blipFill>
        <p:spPr>
          <a:xfrm>
            <a:off x="832853" y="1613317"/>
            <a:ext cx="8890000" cy="1587500"/>
          </a:xfrm>
          <a:prstGeom prst="rect">
            <a:avLst/>
          </a:prstGeom>
        </p:spPr>
      </p:pic>
      <p:pic>
        <p:nvPicPr>
          <p:cNvPr id="9" name="Grafik 8">
            <a:extLst>
              <a:ext uri="{FF2B5EF4-FFF2-40B4-BE49-F238E27FC236}">
                <a16:creationId xmlns:a16="http://schemas.microsoft.com/office/drawing/2014/main" id="{A6490B2E-ED0F-B84A-9672-D522A32C7A7B}"/>
              </a:ext>
            </a:extLst>
          </p:cNvPr>
          <p:cNvPicPr>
            <a:picLocks noChangeAspect="1"/>
          </p:cNvPicPr>
          <p:nvPr/>
        </p:nvPicPr>
        <p:blipFill>
          <a:blip r:embed="rId4"/>
          <a:stretch>
            <a:fillRect/>
          </a:stretch>
        </p:blipFill>
        <p:spPr>
          <a:xfrm>
            <a:off x="883653" y="3707360"/>
            <a:ext cx="8839200" cy="2413000"/>
          </a:xfrm>
          <a:prstGeom prst="rect">
            <a:avLst/>
          </a:prstGeom>
        </p:spPr>
      </p:pic>
      <p:sp>
        <p:nvSpPr>
          <p:cNvPr id="10" name="Textfeld 9">
            <a:extLst>
              <a:ext uri="{FF2B5EF4-FFF2-40B4-BE49-F238E27FC236}">
                <a16:creationId xmlns:a16="http://schemas.microsoft.com/office/drawing/2014/main" id="{1D0F0503-BEFB-F845-8CDD-EA1A7F25EFD8}"/>
              </a:ext>
            </a:extLst>
          </p:cNvPr>
          <p:cNvSpPr txBox="1"/>
          <p:nvPr/>
        </p:nvSpPr>
        <p:spPr>
          <a:xfrm>
            <a:off x="1094874" y="1239253"/>
            <a:ext cx="2695073" cy="369332"/>
          </a:xfrm>
          <a:prstGeom prst="rect">
            <a:avLst/>
          </a:prstGeom>
          <a:noFill/>
        </p:spPr>
        <p:txBody>
          <a:bodyPr wrap="square" rtlCol="0">
            <a:spAutoFit/>
          </a:bodyPr>
          <a:lstStyle/>
          <a:p>
            <a:r>
              <a:rPr lang="de-DE" dirty="0"/>
              <a:t>Leistungsmerkmale</a:t>
            </a:r>
          </a:p>
        </p:txBody>
      </p:sp>
      <p:sp>
        <p:nvSpPr>
          <p:cNvPr id="11" name="Textfeld 10">
            <a:extLst>
              <a:ext uri="{FF2B5EF4-FFF2-40B4-BE49-F238E27FC236}">
                <a16:creationId xmlns:a16="http://schemas.microsoft.com/office/drawing/2014/main" id="{30063B49-BD67-1D41-888C-89A6353A9AD0}"/>
              </a:ext>
            </a:extLst>
          </p:cNvPr>
          <p:cNvSpPr txBox="1"/>
          <p:nvPr/>
        </p:nvSpPr>
        <p:spPr>
          <a:xfrm>
            <a:off x="1094874" y="3258283"/>
            <a:ext cx="2695073" cy="369332"/>
          </a:xfrm>
          <a:prstGeom prst="rect">
            <a:avLst/>
          </a:prstGeom>
          <a:noFill/>
        </p:spPr>
        <p:txBody>
          <a:bodyPr wrap="square" rtlCol="0">
            <a:spAutoFit/>
          </a:bodyPr>
          <a:lstStyle/>
          <a:p>
            <a:r>
              <a:rPr lang="de-DE" dirty="0"/>
              <a:t>Energieverbrauch</a:t>
            </a:r>
          </a:p>
        </p:txBody>
      </p:sp>
      <p:sp>
        <p:nvSpPr>
          <p:cNvPr id="12" name="Textfeld 11">
            <a:extLst>
              <a:ext uri="{FF2B5EF4-FFF2-40B4-BE49-F238E27FC236}">
                <a16:creationId xmlns:a16="http://schemas.microsoft.com/office/drawing/2014/main" id="{48DB0CC4-55FB-E649-969A-B7B055E70327}"/>
              </a:ext>
            </a:extLst>
          </p:cNvPr>
          <p:cNvSpPr txBox="1"/>
          <p:nvPr/>
        </p:nvSpPr>
        <p:spPr>
          <a:xfrm>
            <a:off x="647700" y="6412832"/>
            <a:ext cx="5464342" cy="369332"/>
          </a:xfrm>
          <a:prstGeom prst="rect">
            <a:avLst/>
          </a:prstGeom>
          <a:noFill/>
        </p:spPr>
        <p:txBody>
          <a:bodyPr wrap="square" rtlCol="0">
            <a:spAutoFit/>
          </a:bodyPr>
          <a:lstStyle/>
          <a:p>
            <a:r>
              <a:rPr lang="de-DE" dirty="0" err="1"/>
              <a:t>Ref</a:t>
            </a:r>
            <a:r>
              <a:rPr lang="de-DE" dirty="0"/>
              <a:t>. Öko-Institut e.V. / PROSA Mikrowellengeräte</a:t>
            </a:r>
          </a:p>
        </p:txBody>
      </p:sp>
    </p:spTree>
    <p:extLst>
      <p:ext uri="{BB962C8B-B14F-4D97-AF65-F5344CB8AC3E}">
        <p14:creationId xmlns:p14="http://schemas.microsoft.com/office/powerpoint/2010/main" val="961330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7442200" cy="308206"/>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hteck 2">
            <a:extLst>
              <a:ext uri="{FF2B5EF4-FFF2-40B4-BE49-F238E27FC236}">
                <a16:creationId xmlns:a16="http://schemas.microsoft.com/office/drawing/2014/main" id="{C966C9FE-6A0B-994A-8E20-7D144D8038CC}"/>
              </a:ext>
            </a:extLst>
          </p:cNvPr>
          <p:cNvSpPr/>
          <p:nvPr/>
        </p:nvSpPr>
        <p:spPr>
          <a:xfrm>
            <a:off x="1442915" y="835769"/>
            <a:ext cx="6993913" cy="523220"/>
          </a:xfrm>
          <a:prstGeom prst="rect">
            <a:avLst/>
          </a:prstGeom>
        </p:spPr>
        <p:txBody>
          <a:bodyPr wrap="square">
            <a:spAutoFit/>
          </a:bodyPr>
          <a:lstStyle/>
          <a:p>
            <a:r>
              <a:rPr lang="de-DE" sz="2800" b="1" dirty="0">
                <a:solidFill>
                  <a:srgbClr val="008181"/>
                </a:solidFill>
                <a:latin typeface="Helvetica" pitchFamily="2" charset="0"/>
              </a:rPr>
              <a:t>Verschiedene Lebenszyklusmodelle</a:t>
            </a:r>
            <a:endParaRPr lang="de-DE" sz="2800" b="1" dirty="0">
              <a:solidFill>
                <a:srgbClr val="008181"/>
              </a:solidFill>
              <a:effectLst/>
              <a:latin typeface="Helvetica" pitchFamily="2" charset="0"/>
            </a:endParaRPr>
          </a:p>
        </p:txBody>
      </p:sp>
      <p:pic>
        <p:nvPicPr>
          <p:cNvPr id="5" name="Grafik 4">
            <a:extLst>
              <a:ext uri="{FF2B5EF4-FFF2-40B4-BE49-F238E27FC236}">
                <a16:creationId xmlns:a16="http://schemas.microsoft.com/office/drawing/2014/main" id="{745A1A94-EBE6-9245-9F14-DE9E394EF975}"/>
              </a:ext>
            </a:extLst>
          </p:cNvPr>
          <p:cNvPicPr>
            <a:picLocks noChangeAspect="1"/>
          </p:cNvPicPr>
          <p:nvPr/>
        </p:nvPicPr>
        <p:blipFill>
          <a:blip r:embed="rId3"/>
          <a:stretch>
            <a:fillRect/>
          </a:stretch>
        </p:blipFill>
        <p:spPr>
          <a:xfrm>
            <a:off x="1442915" y="1449163"/>
            <a:ext cx="5156200" cy="5003800"/>
          </a:xfrm>
          <a:prstGeom prst="rect">
            <a:avLst/>
          </a:prstGeom>
        </p:spPr>
      </p:pic>
      <p:sp>
        <p:nvSpPr>
          <p:cNvPr id="8" name="Textfeld 7">
            <a:extLst>
              <a:ext uri="{FF2B5EF4-FFF2-40B4-BE49-F238E27FC236}">
                <a16:creationId xmlns:a16="http://schemas.microsoft.com/office/drawing/2014/main" id="{F78B2065-7E68-2D4E-8E78-BE3E593BD256}"/>
              </a:ext>
            </a:extLst>
          </p:cNvPr>
          <p:cNvSpPr txBox="1"/>
          <p:nvPr/>
        </p:nvSpPr>
        <p:spPr>
          <a:xfrm>
            <a:off x="316523" y="6365631"/>
            <a:ext cx="3399692" cy="276999"/>
          </a:xfrm>
          <a:prstGeom prst="rect">
            <a:avLst/>
          </a:prstGeom>
          <a:noFill/>
        </p:spPr>
        <p:txBody>
          <a:bodyPr wrap="square" rtlCol="0">
            <a:spAutoFit/>
          </a:bodyPr>
          <a:lstStyle/>
          <a:p>
            <a:r>
              <a:rPr lang="de-DE" sz="1200" dirty="0"/>
              <a:t>https://</a:t>
            </a:r>
            <a:r>
              <a:rPr lang="de-DE" sz="1200" dirty="0" err="1"/>
              <a:t>ecochain.com</a:t>
            </a:r>
            <a:r>
              <a:rPr lang="de-DE" sz="1200" dirty="0"/>
              <a:t>/</a:t>
            </a:r>
          </a:p>
        </p:txBody>
      </p:sp>
      <p:sp>
        <p:nvSpPr>
          <p:cNvPr id="6" name="Textfeld 5">
            <a:extLst>
              <a:ext uri="{FF2B5EF4-FFF2-40B4-BE49-F238E27FC236}">
                <a16:creationId xmlns:a16="http://schemas.microsoft.com/office/drawing/2014/main" id="{A3F6C8DB-8D41-6244-A491-FE680438D45A}"/>
              </a:ext>
            </a:extLst>
          </p:cNvPr>
          <p:cNvSpPr txBox="1"/>
          <p:nvPr/>
        </p:nvSpPr>
        <p:spPr>
          <a:xfrm>
            <a:off x="6893168" y="1606061"/>
            <a:ext cx="5095631" cy="5078313"/>
          </a:xfrm>
          <a:prstGeom prst="rect">
            <a:avLst/>
          </a:prstGeom>
          <a:noFill/>
        </p:spPr>
        <p:txBody>
          <a:bodyPr wrap="square" rtlCol="0">
            <a:spAutoFit/>
          </a:bodyPr>
          <a:lstStyle/>
          <a:p>
            <a:r>
              <a:rPr lang="en-US" b="1" dirty="0" err="1"/>
              <a:t>Wiege</a:t>
            </a:r>
            <a:r>
              <a:rPr lang="en-US" b="1" dirty="0"/>
              <a:t> </a:t>
            </a:r>
            <a:r>
              <a:rPr lang="en-US" b="1" dirty="0" err="1"/>
              <a:t>zum</a:t>
            </a:r>
            <a:r>
              <a:rPr lang="en-US" b="1" dirty="0"/>
              <a:t> Tor (</a:t>
            </a:r>
            <a:r>
              <a:rPr lang="en-US" b="1" dirty="0" err="1"/>
              <a:t>eng</a:t>
            </a:r>
            <a:r>
              <a:rPr lang="en-US" b="1" dirty="0"/>
              <a:t>: Cradle-to-Gate)</a:t>
            </a:r>
            <a:endParaRPr lang="de-DE" b="1" dirty="0"/>
          </a:p>
          <a:p>
            <a:r>
              <a:rPr lang="de-DE" dirty="0"/>
              <a:t>Bei </a:t>
            </a:r>
            <a:r>
              <a:rPr lang="de-DE" dirty="0">
                <a:hlinkClick r:id="rId4"/>
              </a:rPr>
              <a:t>Cradle-to-Gate</a:t>
            </a:r>
            <a:r>
              <a:rPr lang="de-DE" dirty="0"/>
              <a:t> wird ein Produkt nur so lange bewertet, bis es die Werkstore verlässt, bevor es zum Verbraucher transportiert wird. Das bedeutet, dass die Nutzungs- und Entsorgungsphase weggelassen wird. </a:t>
            </a:r>
          </a:p>
          <a:p>
            <a:r>
              <a:rPr lang="de-DE" b="1" dirty="0"/>
              <a:t>Von der Wiege bis zur Bahre (eng: </a:t>
            </a:r>
            <a:r>
              <a:rPr lang="de-DE" b="1" dirty="0" err="1"/>
              <a:t>Cradle</a:t>
            </a:r>
            <a:r>
              <a:rPr lang="de-DE" b="1" dirty="0"/>
              <a:t>-</a:t>
            </a:r>
            <a:r>
              <a:rPr lang="de-DE" b="1" dirty="0" err="1"/>
              <a:t>to</a:t>
            </a:r>
            <a:r>
              <a:rPr lang="de-DE" b="1" dirty="0"/>
              <a:t>-grave) </a:t>
            </a:r>
          </a:p>
          <a:p>
            <a:r>
              <a:rPr lang="de-DE" dirty="0"/>
              <a:t>Die </a:t>
            </a:r>
            <a:r>
              <a:rPr lang="de-DE" i="1" dirty="0"/>
              <a:t>Wiege </a:t>
            </a:r>
            <a:r>
              <a:rPr lang="de-DE" dirty="0"/>
              <a:t>(eng: </a:t>
            </a:r>
            <a:r>
              <a:rPr lang="de-DE" dirty="0" err="1"/>
              <a:t>cradle</a:t>
            </a:r>
            <a:r>
              <a:rPr lang="de-DE" dirty="0"/>
              <a:t>) ist die Entstehung des Produkts mit der Beschaffung der Rohstoffe, das </a:t>
            </a:r>
            <a:r>
              <a:rPr lang="de-DE" i="1" dirty="0"/>
              <a:t>Grab </a:t>
            </a:r>
            <a:r>
              <a:rPr lang="de-DE" dirty="0"/>
              <a:t>(eng: grave) ist die Entsorgung des Produkts. Der Transport wird als Schritt 3 genannt, kann aber in Wirklichkeit zwischen allen Schritten liegen. </a:t>
            </a:r>
          </a:p>
          <a:p>
            <a:r>
              <a:rPr lang="de-DE" b="1" dirty="0" err="1"/>
              <a:t>Cradle-to-Cradle</a:t>
            </a:r>
            <a:endParaRPr lang="de-DE" b="1" dirty="0"/>
          </a:p>
          <a:p>
            <a:r>
              <a:rPr lang="de-DE" dirty="0"/>
              <a:t>Es ist eine Abwandlung des </a:t>
            </a:r>
            <a:r>
              <a:rPr lang="de-DE" i="1" dirty="0" err="1"/>
              <a:t>Cradle</a:t>
            </a:r>
            <a:r>
              <a:rPr lang="de-DE" i="1" dirty="0"/>
              <a:t>-</a:t>
            </a:r>
            <a:r>
              <a:rPr lang="de-DE" i="1" dirty="0" err="1"/>
              <a:t>to</a:t>
            </a:r>
            <a:r>
              <a:rPr lang="de-DE" i="1" dirty="0"/>
              <a:t>-Grave-Konzepts</a:t>
            </a:r>
            <a:r>
              <a:rPr lang="de-DE" dirty="0"/>
              <a:t>, bei dem das </a:t>
            </a:r>
            <a:r>
              <a:rPr lang="de-DE" i="1" dirty="0"/>
              <a:t>Abfallstadium </a:t>
            </a:r>
            <a:r>
              <a:rPr lang="de-DE" dirty="0"/>
              <a:t>durch ein Recyclingverfahren ersetzt wird, das es für ein anderes Produkt wiederverwendbar macht und so den Kreislauf schließt. </a:t>
            </a:r>
          </a:p>
        </p:txBody>
      </p:sp>
    </p:spTree>
    <p:extLst>
      <p:ext uri="{BB962C8B-B14F-4D97-AF65-F5344CB8AC3E}">
        <p14:creationId xmlns:p14="http://schemas.microsoft.com/office/powerpoint/2010/main" val="2356232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C782DFD-26C8-D143-AE3A-418CA22FA72B}"/>
              </a:ext>
            </a:extLst>
          </p:cNvPr>
          <p:cNvSpPr>
            <a:spLocks noGrp="1"/>
          </p:cNvSpPr>
          <p:nvPr>
            <p:ph type="title"/>
          </p:nvPr>
        </p:nvSpPr>
        <p:spPr>
          <a:xfrm>
            <a:off x="647700" y="123594"/>
            <a:ext cx="6680200" cy="292100"/>
          </a:xfrm>
        </p:spPr>
        <p:txBody>
          <a:bodyPr>
            <a:normAutofit fontScale="90000"/>
          </a:bodyPr>
          <a:lstStyle/>
          <a:p>
            <a:r>
              <a:rPr lang="de-DE" sz="2400" dirty="0"/>
              <a:t>Sasa Group Services – der Kreislaufwirtschaft verpflichtet</a:t>
            </a:r>
          </a:p>
        </p:txBody>
      </p:sp>
      <p:pic>
        <p:nvPicPr>
          <p:cNvPr id="5" name="Grafik 4">
            <a:extLst>
              <a:ext uri="{FF2B5EF4-FFF2-40B4-BE49-F238E27FC236}">
                <a16:creationId xmlns:a16="http://schemas.microsoft.com/office/drawing/2014/main" id="{1260BD62-08DC-6C4D-A73B-4A751C0A6260}"/>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6" name="Gerade Verbindung 5">
            <a:extLst>
              <a:ext uri="{FF2B5EF4-FFF2-40B4-BE49-F238E27FC236}">
                <a16:creationId xmlns:a16="http://schemas.microsoft.com/office/drawing/2014/main" id="{6BD30848-88E8-7941-B28A-E58FEBA1121B}"/>
              </a:ext>
            </a:extLst>
          </p:cNvPr>
          <p:cNvCxnSpPr/>
          <p:nvPr/>
        </p:nvCxnSpPr>
        <p:spPr>
          <a:xfrm>
            <a:off x="165100" y="624007"/>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512DD3D5-6CC5-A04D-86F7-05AEC3E6152D}"/>
              </a:ext>
            </a:extLst>
          </p:cNvPr>
          <p:cNvSpPr txBox="1"/>
          <p:nvPr/>
        </p:nvSpPr>
        <p:spPr>
          <a:xfrm>
            <a:off x="1359568" y="777588"/>
            <a:ext cx="10022306" cy="461665"/>
          </a:xfrm>
          <a:prstGeom prst="rect">
            <a:avLst/>
          </a:prstGeom>
          <a:noFill/>
        </p:spPr>
        <p:txBody>
          <a:bodyPr wrap="square" rtlCol="0">
            <a:spAutoFit/>
          </a:bodyPr>
          <a:lstStyle/>
          <a:p>
            <a:r>
              <a:rPr lang="de-DE" sz="2400" dirty="0"/>
              <a:t>Verbesserungspotentiale bei Mikrowellen (Basisgerät </a:t>
            </a:r>
            <a:r>
              <a:rPr lang="de-DE" sz="2400" dirty="0" err="1"/>
              <a:t>vs.effizientes</a:t>
            </a:r>
            <a:r>
              <a:rPr lang="de-DE" sz="2400" dirty="0"/>
              <a:t> Gerät)</a:t>
            </a:r>
          </a:p>
        </p:txBody>
      </p:sp>
      <p:sp>
        <p:nvSpPr>
          <p:cNvPr id="10" name="Textfeld 9">
            <a:extLst>
              <a:ext uri="{FF2B5EF4-FFF2-40B4-BE49-F238E27FC236}">
                <a16:creationId xmlns:a16="http://schemas.microsoft.com/office/drawing/2014/main" id="{1D0F0503-BEFB-F845-8CDD-EA1A7F25EFD8}"/>
              </a:ext>
            </a:extLst>
          </p:cNvPr>
          <p:cNvSpPr txBox="1"/>
          <p:nvPr/>
        </p:nvSpPr>
        <p:spPr>
          <a:xfrm>
            <a:off x="1094874" y="1239253"/>
            <a:ext cx="2695073" cy="369332"/>
          </a:xfrm>
          <a:prstGeom prst="rect">
            <a:avLst/>
          </a:prstGeom>
          <a:noFill/>
        </p:spPr>
        <p:txBody>
          <a:bodyPr wrap="square" rtlCol="0">
            <a:spAutoFit/>
          </a:bodyPr>
          <a:lstStyle/>
          <a:p>
            <a:r>
              <a:rPr lang="de-DE" dirty="0"/>
              <a:t>Orientierende Ökobilanz</a:t>
            </a:r>
          </a:p>
        </p:txBody>
      </p:sp>
      <p:pic>
        <p:nvPicPr>
          <p:cNvPr id="8" name="Grafik 7">
            <a:extLst>
              <a:ext uri="{FF2B5EF4-FFF2-40B4-BE49-F238E27FC236}">
                <a16:creationId xmlns:a16="http://schemas.microsoft.com/office/drawing/2014/main" id="{94B0D152-51A1-4942-A7B4-589A7C0C1878}"/>
              </a:ext>
            </a:extLst>
          </p:cNvPr>
          <p:cNvPicPr>
            <a:picLocks noChangeAspect="1"/>
          </p:cNvPicPr>
          <p:nvPr/>
        </p:nvPicPr>
        <p:blipFill>
          <a:blip r:embed="rId3"/>
          <a:stretch>
            <a:fillRect/>
          </a:stretch>
        </p:blipFill>
        <p:spPr>
          <a:xfrm>
            <a:off x="1094874" y="1741063"/>
            <a:ext cx="8966200" cy="4521200"/>
          </a:xfrm>
          <a:prstGeom prst="rect">
            <a:avLst/>
          </a:prstGeom>
        </p:spPr>
      </p:pic>
      <p:sp>
        <p:nvSpPr>
          <p:cNvPr id="12" name="Textfeld 11">
            <a:extLst>
              <a:ext uri="{FF2B5EF4-FFF2-40B4-BE49-F238E27FC236}">
                <a16:creationId xmlns:a16="http://schemas.microsoft.com/office/drawing/2014/main" id="{6E0E30AA-31FB-7147-ADA7-23A72F1FC650}"/>
              </a:ext>
            </a:extLst>
          </p:cNvPr>
          <p:cNvSpPr txBox="1"/>
          <p:nvPr/>
        </p:nvSpPr>
        <p:spPr>
          <a:xfrm>
            <a:off x="647700" y="6412832"/>
            <a:ext cx="5464342" cy="369332"/>
          </a:xfrm>
          <a:prstGeom prst="rect">
            <a:avLst/>
          </a:prstGeom>
          <a:noFill/>
        </p:spPr>
        <p:txBody>
          <a:bodyPr wrap="square" rtlCol="0">
            <a:spAutoFit/>
          </a:bodyPr>
          <a:lstStyle/>
          <a:p>
            <a:r>
              <a:rPr lang="de-DE" dirty="0" err="1"/>
              <a:t>Ref</a:t>
            </a:r>
            <a:r>
              <a:rPr lang="de-DE" dirty="0"/>
              <a:t>. Öko-Institut e.V. / PROSA Mikrowellengeräte</a:t>
            </a:r>
          </a:p>
        </p:txBody>
      </p:sp>
    </p:spTree>
    <p:extLst>
      <p:ext uri="{BB962C8B-B14F-4D97-AF65-F5344CB8AC3E}">
        <p14:creationId xmlns:p14="http://schemas.microsoft.com/office/powerpoint/2010/main" val="3313289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C782DFD-26C8-D143-AE3A-418CA22FA72B}"/>
              </a:ext>
            </a:extLst>
          </p:cNvPr>
          <p:cNvSpPr>
            <a:spLocks noGrp="1"/>
          </p:cNvSpPr>
          <p:nvPr>
            <p:ph type="title"/>
          </p:nvPr>
        </p:nvSpPr>
        <p:spPr>
          <a:xfrm>
            <a:off x="647700" y="123594"/>
            <a:ext cx="6680200" cy="292100"/>
          </a:xfrm>
        </p:spPr>
        <p:txBody>
          <a:bodyPr>
            <a:normAutofit fontScale="90000"/>
          </a:bodyPr>
          <a:lstStyle/>
          <a:p>
            <a:r>
              <a:rPr lang="de-DE" sz="2400" dirty="0"/>
              <a:t>Sasa Group Services – der Kreislaufwirtschaft verpflichtet</a:t>
            </a:r>
          </a:p>
        </p:txBody>
      </p:sp>
      <p:pic>
        <p:nvPicPr>
          <p:cNvPr id="5" name="Grafik 4">
            <a:extLst>
              <a:ext uri="{FF2B5EF4-FFF2-40B4-BE49-F238E27FC236}">
                <a16:creationId xmlns:a16="http://schemas.microsoft.com/office/drawing/2014/main" id="{1260BD62-08DC-6C4D-A73B-4A751C0A6260}"/>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6" name="Gerade Verbindung 5">
            <a:extLst>
              <a:ext uri="{FF2B5EF4-FFF2-40B4-BE49-F238E27FC236}">
                <a16:creationId xmlns:a16="http://schemas.microsoft.com/office/drawing/2014/main" id="{6BD30848-88E8-7941-B28A-E58FEBA1121B}"/>
              </a:ext>
            </a:extLst>
          </p:cNvPr>
          <p:cNvCxnSpPr/>
          <p:nvPr/>
        </p:nvCxnSpPr>
        <p:spPr>
          <a:xfrm>
            <a:off x="165100" y="624007"/>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512DD3D5-6CC5-A04D-86F7-05AEC3E6152D}"/>
              </a:ext>
            </a:extLst>
          </p:cNvPr>
          <p:cNvSpPr txBox="1"/>
          <p:nvPr/>
        </p:nvSpPr>
        <p:spPr>
          <a:xfrm>
            <a:off x="1359568" y="777588"/>
            <a:ext cx="10022306" cy="461665"/>
          </a:xfrm>
          <a:prstGeom prst="rect">
            <a:avLst/>
          </a:prstGeom>
          <a:noFill/>
        </p:spPr>
        <p:txBody>
          <a:bodyPr wrap="square" rtlCol="0">
            <a:spAutoFit/>
          </a:bodyPr>
          <a:lstStyle/>
          <a:p>
            <a:r>
              <a:rPr lang="de-DE" sz="2400" dirty="0"/>
              <a:t>Verbesserungspotentiale bei Mikrowellen (Basisgerät </a:t>
            </a:r>
            <a:r>
              <a:rPr lang="de-DE" sz="2400" dirty="0" err="1"/>
              <a:t>vs.effizientes</a:t>
            </a:r>
            <a:r>
              <a:rPr lang="de-DE" sz="2400" dirty="0"/>
              <a:t> Gerät)</a:t>
            </a:r>
          </a:p>
        </p:txBody>
      </p:sp>
      <p:sp>
        <p:nvSpPr>
          <p:cNvPr id="10" name="Textfeld 9">
            <a:extLst>
              <a:ext uri="{FF2B5EF4-FFF2-40B4-BE49-F238E27FC236}">
                <a16:creationId xmlns:a16="http://schemas.microsoft.com/office/drawing/2014/main" id="{1D0F0503-BEFB-F845-8CDD-EA1A7F25EFD8}"/>
              </a:ext>
            </a:extLst>
          </p:cNvPr>
          <p:cNvSpPr txBox="1"/>
          <p:nvPr/>
        </p:nvSpPr>
        <p:spPr>
          <a:xfrm>
            <a:off x="1094874" y="1239253"/>
            <a:ext cx="6400800" cy="369332"/>
          </a:xfrm>
          <a:prstGeom prst="rect">
            <a:avLst/>
          </a:prstGeom>
          <a:noFill/>
        </p:spPr>
        <p:txBody>
          <a:bodyPr wrap="square" rtlCol="0">
            <a:spAutoFit/>
          </a:bodyPr>
          <a:lstStyle/>
          <a:p>
            <a:r>
              <a:rPr lang="de-DE" dirty="0"/>
              <a:t>Energieverbrauch und –kosten eines Mikrowellenkochgerätes</a:t>
            </a:r>
          </a:p>
        </p:txBody>
      </p:sp>
      <p:pic>
        <p:nvPicPr>
          <p:cNvPr id="7" name="Grafik 6">
            <a:extLst>
              <a:ext uri="{FF2B5EF4-FFF2-40B4-BE49-F238E27FC236}">
                <a16:creationId xmlns:a16="http://schemas.microsoft.com/office/drawing/2014/main" id="{96050C3A-A89D-0E42-BABD-54921E9F40EC}"/>
              </a:ext>
            </a:extLst>
          </p:cNvPr>
          <p:cNvPicPr>
            <a:picLocks noChangeAspect="1"/>
          </p:cNvPicPr>
          <p:nvPr/>
        </p:nvPicPr>
        <p:blipFill>
          <a:blip r:embed="rId3"/>
          <a:stretch>
            <a:fillRect/>
          </a:stretch>
        </p:blipFill>
        <p:spPr>
          <a:xfrm>
            <a:off x="1229227" y="2070250"/>
            <a:ext cx="8915400" cy="3924300"/>
          </a:xfrm>
          <a:prstGeom prst="rect">
            <a:avLst/>
          </a:prstGeom>
        </p:spPr>
      </p:pic>
      <p:sp>
        <p:nvSpPr>
          <p:cNvPr id="9" name="Pfeil nach links 8">
            <a:extLst>
              <a:ext uri="{FF2B5EF4-FFF2-40B4-BE49-F238E27FC236}">
                <a16:creationId xmlns:a16="http://schemas.microsoft.com/office/drawing/2014/main" id="{FA8E03CC-2E5E-8B4D-91BB-45F8AC8C0E8D}"/>
              </a:ext>
            </a:extLst>
          </p:cNvPr>
          <p:cNvSpPr/>
          <p:nvPr/>
        </p:nvSpPr>
        <p:spPr>
          <a:xfrm>
            <a:off x="10383253" y="5017169"/>
            <a:ext cx="830179" cy="240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3FF0B476-3AB3-6E4E-B8F2-DFB592F11A7B}"/>
              </a:ext>
            </a:extLst>
          </p:cNvPr>
          <p:cNvSpPr txBox="1"/>
          <p:nvPr/>
        </p:nvSpPr>
        <p:spPr>
          <a:xfrm>
            <a:off x="647700" y="6412832"/>
            <a:ext cx="5464342" cy="369332"/>
          </a:xfrm>
          <a:prstGeom prst="rect">
            <a:avLst/>
          </a:prstGeom>
          <a:noFill/>
        </p:spPr>
        <p:txBody>
          <a:bodyPr wrap="square" rtlCol="0">
            <a:spAutoFit/>
          </a:bodyPr>
          <a:lstStyle/>
          <a:p>
            <a:r>
              <a:rPr lang="de-DE" dirty="0" err="1"/>
              <a:t>Ref</a:t>
            </a:r>
            <a:r>
              <a:rPr lang="de-DE" dirty="0"/>
              <a:t>. Öko-Institut e.V. / PROSA Mikrowellengeräte</a:t>
            </a:r>
          </a:p>
        </p:txBody>
      </p:sp>
    </p:spTree>
    <p:extLst>
      <p:ext uri="{BB962C8B-B14F-4D97-AF65-F5344CB8AC3E}">
        <p14:creationId xmlns:p14="http://schemas.microsoft.com/office/powerpoint/2010/main" val="2943307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C6381F6-9ED2-1E43-8921-0CDB97C3CC0F}"/>
              </a:ext>
            </a:extLst>
          </p:cNvPr>
          <p:cNvPicPr>
            <a:picLocks noChangeAspect="1"/>
          </p:cNvPicPr>
          <p:nvPr/>
        </p:nvPicPr>
        <p:blipFill>
          <a:blip r:embed="rId2"/>
          <a:stretch>
            <a:fillRect/>
          </a:stretch>
        </p:blipFill>
        <p:spPr>
          <a:xfrm>
            <a:off x="1663700" y="674605"/>
            <a:ext cx="7617738" cy="6121400"/>
          </a:xfrm>
          <a:prstGeom prst="rect">
            <a:avLst/>
          </a:prstGeom>
        </p:spPr>
      </p:pic>
      <p:sp>
        <p:nvSpPr>
          <p:cNvPr id="2" name="Pfeil nach rechts 1">
            <a:extLst>
              <a:ext uri="{FF2B5EF4-FFF2-40B4-BE49-F238E27FC236}">
                <a16:creationId xmlns:a16="http://schemas.microsoft.com/office/drawing/2014/main" id="{9218CC32-FA94-D34A-B6DF-6A6BEB7A657A}"/>
              </a:ext>
            </a:extLst>
          </p:cNvPr>
          <p:cNvSpPr/>
          <p:nvPr/>
        </p:nvSpPr>
        <p:spPr>
          <a:xfrm>
            <a:off x="705644" y="789937"/>
            <a:ext cx="749300" cy="45719"/>
          </a:xfrm>
          <a:prstGeom prst="rightArrow">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 name="Gerade Verbindung mit Pfeil 3">
            <a:extLst>
              <a:ext uri="{FF2B5EF4-FFF2-40B4-BE49-F238E27FC236}">
                <a16:creationId xmlns:a16="http://schemas.microsoft.com/office/drawing/2014/main" id="{F1CCB978-A8B2-5148-80C0-512542ABDA56}"/>
              </a:ext>
            </a:extLst>
          </p:cNvPr>
          <p:cNvCxnSpPr/>
          <p:nvPr/>
        </p:nvCxnSpPr>
        <p:spPr>
          <a:xfrm>
            <a:off x="2329146" y="1661092"/>
            <a:ext cx="1092200"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Gerade Verbindung mit Pfeil 5">
            <a:extLst>
              <a:ext uri="{FF2B5EF4-FFF2-40B4-BE49-F238E27FC236}">
                <a16:creationId xmlns:a16="http://schemas.microsoft.com/office/drawing/2014/main" id="{A5A1D05D-40F0-3743-BA51-106E4B02C3CF}"/>
              </a:ext>
            </a:extLst>
          </p:cNvPr>
          <p:cNvCxnSpPr/>
          <p:nvPr/>
        </p:nvCxnSpPr>
        <p:spPr>
          <a:xfrm>
            <a:off x="2362200" y="4461301"/>
            <a:ext cx="1092200"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CB40CA38-D8D4-4746-ABDA-236F1E048B15}"/>
              </a:ext>
            </a:extLst>
          </p:cNvPr>
          <p:cNvCxnSpPr/>
          <p:nvPr/>
        </p:nvCxnSpPr>
        <p:spPr>
          <a:xfrm>
            <a:off x="2349674" y="5698298"/>
            <a:ext cx="1092200"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 name="Pfeil nach rechts 7">
            <a:extLst>
              <a:ext uri="{FF2B5EF4-FFF2-40B4-BE49-F238E27FC236}">
                <a16:creationId xmlns:a16="http://schemas.microsoft.com/office/drawing/2014/main" id="{FA9A46FA-0808-A94E-A3EA-6B6282F65CED}"/>
              </a:ext>
            </a:extLst>
          </p:cNvPr>
          <p:cNvSpPr/>
          <p:nvPr/>
        </p:nvSpPr>
        <p:spPr>
          <a:xfrm>
            <a:off x="787400" y="2794000"/>
            <a:ext cx="749300" cy="45719"/>
          </a:xfrm>
          <a:prstGeom prst="rightArrow">
            <a:avLst/>
          </a:prstGeom>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BE3C2260-D2E1-DD45-BC28-5B521F02AB38}"/>
              </a:ext>
            </a:extLst>
          </p:cNvPr>
          <p:cNvSpPr/>
          <p:nvPr/>
        </p:nvSpPr>
        <p:spPr>
          <a:xfrm>
            <a:off x="778104" y="4785362"/>
            <a:ext cx="749300" cy="45719"/>
          </a:xfrm>
          <a:prstGeom prst="rightArrow">
            <a:avLst/>
          </a:prstGeom>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91E3DBFC-FA18-7346-A9B3-571EFC5269D5}"/>
              </a:ext>
            </a:extLst>
          </p:cNvPr>
          <p:cNvSpPr/>
          <p:nvPr/>
        </p:nvSpPr>
        <p:spPr>
          <a:xfrm>
            <a:off x="787400" y="6154419"/>
            <a:ext cx="749300" cy="45719"/>
          </a:xfrm>
          <a:prstGeom prst="rightArrow">
            <a:avLst/>
          </a:prstGeom>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7D020BDB-9635-5049-9C96-BE3DE8CA2BE0}"/>
              </a:ext>
            </a:extLst>
          </p:cNvPr>
          <p:cNvSpPr txBox="1"/>
          <p:nvPr/>
        </p:nvSpPr>
        <p:spPr>
          <a:xfrm>
            <a:off x="800100" y="878561"/>
            <a:ext cx="723900" cy="369332"/>
          </a:xfrm>
          <a:prstGeom prst="rect">
            <a:avLst/>
          </a:prstGeom>
          <a:noFill/>
        </p:spPr>
        <p:txBody>
          <a:bodyPr wrap="square" rtlCol="0">
            <a:spAutoFit/>
          </a:bodyPr>
          <a:lstStyle/>
          <a:p>
            <a:r>
              <a:rPr lang="de-DE" dirty="0"/>
              <a:t>25 kg</a:t>
            </a:r>
          </a:p>
        </p:txBody>
      </p:sp>
      <p:sp>
        <p:nvSpPr>
          <p:cNvPr id="13" name="Textfeld 12">
            <a:extLst>
              <a:ext uri="{FF2B5EF4-FFF2-40B4-BE49-F238E27FC236}">
                <a16:creationId xmlns:a16="http://schemas.microsoft.com/office/drawing/2014/main" id="{3DC3DD5E-2C52-E642-BC4B-DAE7922038F3}"/>
              </a:ext>
            </a:extLst>
          </p:cNvPr>
          <p:cNvSpPr txBox="1"/>
          <p:nvPr/>
        </p:nvSpPr>
        <p:spPr>
          <a:xfrm>
            <a:off x="800100" y="2991087"/>
            <a:ext cx="850900" cy="369332"/>
          </a:xfrm>
          <a:prstGeom prst="rect">
            <a:avLst/>
          </a:prstGeom>
          <a:noFill/>
        </p:spPr>
        <p:txBody>
          <a:bodyPr wrap="square" rtlCol="0">
            <a:spAutoFit/>
          </a:bodyPr>
          <a:lstStyle/>
          <a:p>
            <a:r>
              <a:rPr lang="de-DE" dirty="0"/>
              <a:t>120 kg</a:t>
            </a:r>
          </a:p>
        </p:txBody>
      </p:sp>
      <p:sp>
        <p:nvSpPr>
          <p:cNvPr id="14" name="Textfeld 13">
            <a:extLst>
              <a:ext uri="{FF2B5EF4-FFF2-40B4-BE49-F238E27FC236}">
                <a16:creationId xmlns:a16="http://schemas.microsoft.com/office/drawing/2014/main" id="{F0BD94B0-964C-9E41-A145-A10E8DBAE6FA}"/>
              </a:ext>
            </a:extLst>
          </p:cNvPr>
          <p:cNvSpPr txBox="1"/>
          <p:nvPr/>
        </p:nvSpPr>
        <p:spPr>
          <a:xfrm>
            <a:off x="812800" y="4876800"/>
            <a:ext cx="850900" cy="369332"/>
          </a:xfrm>
          <a:prstGeom prst="rect">
            <a:avLst/>
          </a:prstGeom>
          <a:noFill/>
        </p:spPr>
        <p:txBody>
          <a:bodyPr wrap="square" rtlCol="0">
            <a:spAutoFit/>
          </a:bodyPr>
          <a:lstStyle/>
          <a:p>
            <a:r>
              <a:rPr lang="de-DE" dirty="0"/>
              <a:t>260 kg</a:t>
            </a:r>
          </a:p>
        </p:txBody>
      </p:sp>
      <p:sp>
        <p:nvSpPr>
          <p:cNvPr id="15" name="Textfeld 14">
            <a:extLst>
              <a:ext uri="{FF2B5EF4-FFF2-40B4-BE49-F238E27FC236}">
                <a16:creationId xmlns:a16="http://schemas.microsoft.com/office/drawing/2014/main" id="{F92D06C6-0F20-A243-9362-16D47C39D948}"/>
              </a:ext>
            </a:extLst>
          </p:cNvPr>
          <p:cNvSpPr txBox="1"/>
          <p:nvPr/>
        </p:nvSpPr>
        <p:spPr>
          <a:xfrm>
            <a:off x="803274" y="6154419"/>
            <a:ext cx="2253077" cy="369332"/>
          </a:xfrm>
          <a:prstGeom prst="rect">
            <a:avLst/>
          </a:prstGeom>
          <a:noFill/>
        </p:spPr>
        <p:txBody>
          <a:bodyPr wrap="square" rtlCol="0">
            <a:spAutoFit/>
          </a:bodyPr>
          <a:lstStyle/>
          <a:p>
            <a:r>
              <a:rPr lang="de-DE" dirty="0"/>
              <a:t>10 kg</a:t>
            </a:r>
          </a:p>
        </p:txBody>
      </p:sp>
      <p:sp>
        <p:nvSpPr>
          <p:cNvPr id="16" name="Textfeld 15">
            <a:extLst>
              <a:ext uri="{FF2B5EF4-FFF2-40B4-BE49-F238E27FC236}">
                <a16:creationId xmlns:a16="http://schemas.microsoft.com/office/drawing/2014/main" id="{9590CDB0-6B98-1548-9A41-0B4A22C0969F}"/>
              </a:ext>
            </a:extLst>
          </p:cNvPr>
          <p:cNvSpPr txBox="1"/>
          <p:nvPr/>
        </p:nvSpPr>
        <p:spPr>
          <a:xfrm>
            <a:off x="3727450" y="4276635"/>
            <a:ext cx="850900" cy="369332"/>
          </a:xfrm>
          <a:prstGeom prst="rect">
            <a:avLst/>
          </a:prstGeom>
          <a:noFill/>
        </p:spPr>
        <p:txBody>
          <a:bodyPr wrap="square" rtlCol="0">
            <a:spAutoFit/>
          </a:bodyPr>
          <a:lstStyle/>
          <a:p>
            <a:r>
              <a:rPr lang="de-DE" dirty="0"/>
              <a:t>0.5 kg</a:t>
            </a:r>
          </a:p>
        </p:txBody>
      </p:sp>
      <p:sp>
        <p:nvSpPr>
          <p:cNvPr id="17" name="Textfeld 16">
            <a:extLst>
              <a:ext uri="{FF2B5EF4-FFF2-40B4-BE49-F238E27FC236}">
                <a16:creationId xmlns:a16="http://schemas.microsoft.com/office/drawing/2014/main" id="{7B704489-43D6-E34C-BC38-35117840EC70}"/>
              </a:ext>
            </a:extLst>
          </p:cNvPr>
          <p:cNvSpPr txBox="1"/>
          <p:nvPr/>
        </p:nvSpPr>
        <p:spPr>
          <a:xfrm>
            <a:off x="9344938" y="3861137"/>
            <a:ext cx="2889337" cy="923330"/>
          </a:xfrm>
          <a:prstGeom prst="rect">
            <a:avLst/>
          </a:prstGeom>
          <a:noFill/>
        </p:spPr>
        <p:txBody>
          <a:bodyPr wrap="square" rtlCol="0">
            <a:spAutoFit/>
          </a:bodyPr>
          <a:lstStyle/>
          <a:p>
            <a:r>
              <a:rPr lang="de-DE" b="1" dirty="0"/>
              <a:t>Gesamttreibhauspotential </a:t>
            </a:r>
          </a:p>
          <a:p>
            <a:r>
              <a:rPr lang="de-DE" b="1" dirty="0"/>
              <a:t>bei </a:t>
            </a:r>
            <a:r>
              <a:rPr lang="de-DE" b="1" dirty="0">
                <a:solidFill>
                  <a:srgbClr val="FF0000"/>
                </a:solidFill>
              </a:rPr>
              <a:t>Nicht Nutzung</a:t>
            </a:r>
            <a:r>
              <a:rPr lang="de-DE" b="1" dirty="0"/>
              <a:t>: </a:t>
            </a:r>
          </a:p>
          <a:p>
            <a:r>
              <a:rPr lang="de-DE" b="1" dirty="0"/>
              <a:t>155.6 kg CO2 </a:t>
            </a:r>
            <a:r>
              <a:rPr lang="de-DE" b="1" dirty="0" err="1"/>
              <a:t>eq</a:t>
            </a:r>
            <a:r>
              <a:rPr lang="de-DE" b="1" dirty="0"/>
              <a:t>. (38%)</a:t>
            </a:r>
          </a:p>
        </p:txBody>
      </p:sp>
      <p:sp>
        <p:nvSpPr>
          <p:cNvPr id="3" name="Textfeld 2">
            <a:extLst>
              <a:ext uri="{FF2B5EF4-FFF2-40B4-BE49-F238E27FC236}">
                <a16:creationId xmlns:a16="http://schemas.microsoft.com/office/drawing/2014/main" id="{85730155-DD0F-6042-A238-5957DD3ED698}"/>
              </a:ext>
            </a:extLst>
          </p:cNvPr>
          <p:cNvSpPr txBox="1"/>
          <p:nvPr/>
        </p:nvSpPr>
        <p:spPr>
          <a:xfrm>
            <a:off x="293686" y="3735305"/>
            <a:ext cx="1370013" cy="646331"/>
          </a:xfrm>
          <a:prstGeom prst="rect">
            <a:avLst/>
          </a:prstGeom>
          <a:noFill/>
        </p:spPr>
        <p:txBody>
          <a:bodyPr wrap="square" rtlCol="0">
            <a:spAutoFit/>
          </a:bodyPr>
          <a:lstStyle/>
          <a:p>
            <a:r>
              <a:rPr lang="de-DE" b="1" dirty="0"/>
              <a:t>CO2 </a:t>
            </a:r>
            <a:r>
              <a:rPr lang="de-DE" b="1" dirty="0" err="1"/>
              <a:t>eq</a:t>
            </a:r>
            <a:r>
              <a:rPr lang="de-DE" b="1" dirty="0"/>
              <a:t>. pro Mikrowelle</a:t>
            </a:r>
          </a:p>
        </p:txBody>
      </p:sp>
      <p:sp>
        <p:nvSpPr>
          <p:cNvPr id="18" name="Titel 1">
            <a:extLst>
              <a:ext uri="{FF2B5EF4-FFF2-40B4-BE49-F238E27FC236}">
                <a16:creationId xmlns:a16="http://schemas.microsoft.com/office/drawing/2014/main" id="{129A6C0D-2009-2C4A-AD3D-11205A329B25}"/>
              </a:ext>
            </a:extLst>
          </p:cNvPr>
          <p:cNvSpPr>
            <a:spLocks noGrp="1"/>
          </p:cNvSpPr>
          <p:nvPr>
            <p:ph type="title"/>
          </p:nvPr>
        </p:nvSpPr>
        <p:spPr>
          <a:xfrm>
            <a:off x="647700" y="123594"/>
            <a:ext cx="7442200" cy="308206"/>
          </a:xfrm>
        </p:spPr>
        <p:txBody>
          <a:bodyPr>
            <a:normAutofit fontScale="90000"/>
          </a:bodyPr>
          <a:lstStyle/>
          <a:p>
            <a:r>
              <a:rPr lang="de-DE" sz="2400" dirty="0"/>
              <a:t>Sasa Group Services – der Kreislaufwirtschaft verpflichtet</a:t>
            </a:r>
          </a:p>
        </p:txBody>
      </p:sp>
      <p:pic>
        <p:nvPicPr>
          <p:cNvPr id="19" name="Grafik 18">
            <a:extLst>
              <a:ext uri="{FF2B5EF4-FFF2-40B4-BE49-F238E27FC236}">
                <a16:creationId xmlns:a16="http://schemas.microsoft.com/office/drawing/2014/main" id="{0F1AC617-FC2D-B04B-BCA7-ED4FBE838548}"/>
              </a:ext>
            </a:extLst>
          </p:cNvPr>
          <p:cNvPicPr>
            <a:picLocks noChangeAspect="1"/>
          </p:cNvPicPr>
          <p:nvPr/>
        </p:nvPicPr>
        <p:blipFill>
          <a:blip r:embed="rId3"/>
          <a:stretch>
            <a:fillRect/>
          </a:stretch>
        </p:blipFill>
        <p:spPr>
          <a:xfrm>
            <a:off x="45255" y="13557"/>
            <a:ext cx="602445" cy="589348"/>
          </a:xfrm>
          <a:prstGeom prst="rect">
            <a:avLst/>
          </a:prstGeom>
        </p:spPr>
      </p:pic>
      <p:cxnSp>
        <p:nvCxnSpPr>
          <p:cNvPr id="20" name="Gerade Verbindung 19">
            <a:extLst>
              <a:ext uri="{FF2B5EF4-FFF2-40B4-BE49-F238E27FC236}">
                <a16:creationId xmlns:a16="http://schemas.microsoft.com/office/drawing/2014/main" id="{E40D89A2-F776-C740-968F-62296FBCFBA7}"/>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F0E1ACFC-7250-5A48-86FC-B0F1125E89DB}"/>
              </a:ext>
            </a:extLst>
          </p:cNvPr>
          <p:cNvSpPr txBox="1"/>
          <p:nvPr/>
        </p:nvSpPr>
        <p:spPr>
          <a:xfrm>
            <a:off x="9459978" y="5923586"/>
            <a:ext cx="2528822" cy="830997"/>
          </a:xfrm>
          <a:prstGeom prst="rect">
            <a:avLst/>
          </a:prstGeom>
          <a:noFill/>
        </p:spPr>
        <p:txBody>
          <a:bodyPr wrap="square" rtlCol="0">
            <a:spAutoFit/>
          </a:bodyPr>
          <a:lstStyle/>
          <a:p>
            <a:r>
              <a:rPr lang="de-DE" sz="1200" dirty="0"/>
              <a:t>(</a:t>
            </a:r>
            <a:r>
              <a:rPr lang="de-DE" sz="1200" dirty="0" err="1"/>
              <a:t>Ref</a:t>
            </a:r>
            <a:r>
              <a:rPr lang="de-DE" sz="1200" dirty="0"/>
              <a:t>: A. Gallego-Schmid et al. / Science </a:t>
            </a:r>
            <a:r>
              <a:rPr lang="de-DE" sz="1200" dirty="0" err="1"/>
              <a:t>of</a:t>
            </a:r>
            <a:r>
              <a:rPr lang="de-DE" sz="1200" dirty="0"/>
              <a:t> </a:t>
            </a:r>
            <a:r>
              <a:rPr lang="de-DE" sz="1200" dirty="0" err="1"/>
              <a:t>the</a:t>
            </a:r>
            <a:r>
              <a:rPr lang="de-DE" sz="1200" dirty="0"/>
              <a:t> Total Environment 618 (2018) 487-499)</a:t>
            </a:r>
          </a:p>
          <a:p>
            <a:endParaRPr lang="de-DE" sz="1200" dirty="0"/>
          </a:p>
        </p:txBody>
      </p:sp>
    </p:spTree>
    <p:extLst>
      <p:ext uri="{BB962C8B-B14F-4D97-AF65-F5344CB8AC3E}">
        <p14:creationId xmlns:p14="http://schemas.microsoft.com/office/powerpoint/2010/main" val="3738800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565D579-7A23-D747-837F-D7F88909057C}"/>
              </a:ext>
            </a:extLst>
          </p:cNvPr>
          <p:cNvSpPr>
            <a:spLocks noGrp="1"/>
          </p:cNvSpPr>
          <p:nvPr>
            <p:ph type="title"/>
          </p:nvPr>
        </p:nvSpPr>
        <p:spPr>
          <a:xfrm>
            <a:off x="647700" y="123594"/>
            <a:ext cx="7442200" cy="308206"/>
          </a:xfrm>
        </p:spPr>
        <p:txBody>
          <a:bodyPr>
            <a:normAutofit fontScale="90000"/>
          </a:bodyPr>
          <a:lstStyle/>
          <a:p>
            <a:r>
              <a:rPr lang="de-DE" sz="2400" dirty="0"/>
              <a:t>Sasa Group Services – der Kreislaufwirtschaft verpflichtet</a:t>
            </a:r>
          </a:p>
        </p:txBody>
      </p:sp>
      <p:pic>
        <p:nvPicPr>
          <p:cNvPr id="5" name="Grafik 4">
            <a:extLst>
              <a:ext uri="{FF2B5EF4-FFF2-40B4-BE49-F238E27FC236}">
                <a16:creationId xmlns:a16="http://schemas.microsoft.com/office/drawing/2014/main" id="{2520ACF8-CEBF-9C40-B49B-037674D48DE7}"/>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6" name="Gerade Verbindung 5">
            <a:extLst>
              <a:ext uri="{FF2B5EF4-FFF2-40B4-BE49-F238E27FC236}">
                <a16:creationId xmlns:a16="http://schemas.microsoft.com/office/drawing/2014/main" id="{59D02080-DDAD-2848-8238-C327A143945F}"/>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9" name="Tabelle 8">
            <a:extLst>
              <a:ext uri="{FF2B5EF4-FFF2-40B4-BE49-F238E27FC236}">
                <a16:creationId xmlns:a16="http://schemas.microsoft.com/office/drawing/2014/main" id="{83C40869-01E5-FC45-9231-46E82C3C5A76}"/>
              </a:ext>
            </a:extLst>
          </p:cNvPr>
          <p:cNvGraphicFramePr>
            <a:graphicFrameLocks noGrp="1"/>
          </p:cNvGraphicFramePr>
          <p:nvPr>
            <p:extLst>
              <p:ext uri="{D42A27DB-BD31-4B8C-83A1-F6EECF244321}">
                <p14:modId xmlns:p14="http://schemas.microsoft.com/office/powerpoint/2010/main" val="500154745"/>
              </p:ext>
            </p:extLst>
          </p:nvPr>
        </p:nvGraphicFramePr>
        <p:xfrm>
          <a:off x="1167704" y="2096344"/>
          <a:ext cx="8128000" cy="4047419"/>
        </p:xfrm>
        <a:graphic>
          <a:graphicData uri="http://schemas.openxmlformats.org/drawingml/2006/table">
            <a:tbl>
              <a:tblPr firstRow="1" bandRow="1">
                <a:tableStyleId>{5C22544A-7EE6-4342-B048-85BDC9FD1C3A}</a:tableStyleId>
              </a:tblPr>
              <a:tblGrid>
                <a:gridCol w="2840624">
                  <a:extLst>
                    <a:ext uri="{9D8B030D-6E8A-4147-A177-3AD203B41FA5}">
                      <a16:colId xmlns:a16="http://schemas.microsoft.com/office/drawing/2014/main" val="3922833409"/>
                    </a:ext>
                  </a:extLst>
                </a:gridCol>
                <a:gridCol w="1640910">
                  <a:extLst>
                    <a:ext uri="{9D8B030D-6E8A-4147-A177-3AD203B41FA5}">
                      <a16:colId xmlns:a16="http://schemas.microsoft.com/office/drawing/2014/main" val="4009052851"/>
                    </a:ext>
                  </a:extLst>
                </a:gridCol>
                <a:gridCol w="1614466">
                  <a:extLst>
                    <a:ext uri="{9D8B030D-6E8A-4147-A177-3AD203B41FA5}">
                      <a16:colId xmlns:a16="http://schemas.microsoft.com/office/drawing/2014/main" val="1627943810"/>
                    </a:ext>
                  </a:extLst>
                </a:gridCol>
                <a:gridCol w="2032000">
                  <a:extLst>
                    <a:ext uri="{9D8B030D-6E8A-4147-A177-3AD203B41FA5}">
                      <a16:colId xmlns:a16="http://schemas.microsoft.com/office/drawing/2014/main" val="1690210051"/>
                    </a:ext>
                  </a:extLst>
                </a:gridCol>
              </a:tblGrid>
              <a:tr h="736076">
                <a:tc>
                  <a:txBody>
                    <a:bodyPr/>
                    <a:lstStyle/>
                    <a:p>
                      <a:endParaRPr lang="de-DE" sz="1400" dirty="0"/>
                    </a:p>
                  </a:txBody>
                  <a:tcPr/>
                </a:tc>
                <a:tc>
                  <a:txBody>
                    <a:bodyPr/>
                    <a:lstStyle/>
                    <a:p>
                      <a:r>
                        <a:rPr lang="de-DE" sz="1400" dirty="0"/>
                        <a:t>Geräte 2005 auf den Markt (EU27) gebracht (Mio.)</a:t>
                      </a:r>
                    </a:p>
                  </a:txBody>
                  <a:tcPr/>
                </a:tc>
                <a:tc>
                  <a:txBody>
                    <a:bodyPr/>
                    <a:lstStyle/>
                    <a:p>
                      <a:r>
                        <a:rPr lang="de-DE" sz="1400" dirty="0"/>
                        <a:t>Gewicht pro Einheit (kg)</a:t>
                      </a:r>
                    </a:p>
                  </a:txBody>
                  <a:tcPr/>
                </a:tc>
                <a:tc>
                  <a:txBody>
                    <a:bodyPr/>
                    <a:lstStyle/>
                    <a:p>
                      <a:r>
                        <a:rPr lang="de-DE" sz="1400" dirty="0"/>
                        <a:t>Gesamtgewicht (t)</a:t>
                      </a:r>
                    </a:p>
                  </a:txBody>
                  <a:tcPr/>
                </a:tc>
                <a:extLst>
                  <a:ext uri="{0D108BD9-81ED-4DB2-BD59-A6C34878D82A}">
                    <a16:rowId xmlns:a16="http://schemas.microsoft.com/office/drawing/2014/main" val="3022809479"/>
                  </a:ext>
                </a:extLst>
              </a:tr>
              <a:tr h="367927">
                <a:tc>
                  <a:txBody>
                    <a:bodyPr/>
                    <a:lstStyle/>
                    <a:p>
                      <a:r>
                        <a:rPr lang="de-DE" sz="1400" dirty="0"/>
                        <a:t>Kühl- und Gefrierschränke</a:t>
                      </a:r>
                    </a:p>
                  </a:txBody>
                  <a:tcPr/>
                </a:tc>
                <a:tc>
                  <a:txBody>
                    <a:bodyPr/>
                    <a:lstStyle/>
                    <a:p>
                      <a:r>
                        <a:rPr lang="de-DE" sz="1400" dirty="0"/>
                        <a:t>19.8</a:t>
                      </a:r>
                    </a:p>
                  </a:txBody>
                  <a:tcPr/>
                </a:tc>
                <a:tc>
                  <a:txBody>
                    <a:bodyPr/>
                    <a:lstStyle/>
                    <a:p>
                      <a:r>
                        <a:rPr lang="de-DE" sz="1400" dirty="0"/>
                        <a:t>35</a:t>
                      </a:r>
                    </a:p>
                  </a:txBody>
                  <a:tcPr/>
                </a:tc>
                <a:tc>
                  <a:txBody>
                    <a:bodyPr/>
                    <a:lstStyle/>
                    <a:p>
                      <a:r>
                        <a:rPr lang="de-DE" sz="1400" dirty="0"/>
                        <a:t>693.000</a:t>
                      </a:r>
                    </a:p>
                  </a:txBody>
                  <a:tcPr/>
                </a:tc>
                <a:extLst>
                  <a:ext uri="{0D108BD9-81ED-4DB2-BD59-A6C34878D82A}">
                    <a16:rowId xmlns:a16="http://schemas.microsoft.com/office/drawing/2014/main" val="1725609277"/>
                  </a:ext>
                </a:extLst>
              </a:tr>
              <a:tr h="367927">
                <a:tc>
                  <a:txBody>
                    <a:bodyPr/>
                    <a:lstStyle/>
                    <a:p>
                      <a:r>
                        <a:rPr lang="de-DE" sz="1400" dirty="0"/>
                        <a:t>Waschmaschinen</a:t>
                      </a:r>
                    </a:p>
                  </a:txBody>
                  <a:tcPr/>
                </a:tc>
                <a:tc>
                  <a:txBody>
                    <a:bodyPr/>
                    <a:lstStyle/>
                    <a:p>
                      <a:r>
                        <a:rPr lang="de-DE" sz="1400" dirty="0"/>
                        <a:t>14.1</a:t>
                      </a:r>
                    </a:p>
                  </a:txBody>
                  <a:tcPr/>
                </a:tc>
                <a:tc>
                  <a:txBody>
                    <a:bodyPr/>
                    <a:lstStyle/>
                    <a:p>
                      <a:r>
                        <a:rPr lang="de-DE" sz="1400" dirty="0"/>
                        <a:t>65</a:t>
                      </a:r>
                    </a:p>
                  </a:txBody>
                  <a:tcPr/>
                </a:tc>
                <a:tc>
                  <a:txBody>
                    <a:bodyPr/>
                    <a:lstStyle/>
                    <a:p>
                      <a:r>
                        <a:rPr lang="de-DE" sz="1400" dirty="0"/>
                        <a:t>920.000</a:t>
                      </a:r>
                    </a:p>
                  </a:txBody>
                  <a:tcPr/>
                </a:tc>
                <a:extLst>
                  <a:ext uri="{0D108BD9-81ED-4DB2-BD59-A6C34878D82A}">
                    <a16:rowId xmlns:a16="http://schemas.microsoft.com/office/drawing/2014/main" val="2638976842"/>
                  </a:ext>
                </a:extLst>
              </a:tr>
              <a:tr h="367927">
                <a:tc>
                  <a:txBody>
                    <a:bodyPr/>
                    <a:lstStyle/>
                    <a:p>
                      <a:r>
                        <a:rPr lang="de-DE" sz="1400" dirty="0"/>
                        <a:t>Geschirrspülmaschinen</a:t>
                      </a:r>
                    </a:p>
                  </a:txBody>
                  <a:tcPr/>
                </a:tc>
                <a:tc>
                  <a:txBody>
                    <a:bodyPr/>
                    <a:lstStyle/>
                    <a:p>
                      <a:r>
                        <a:rPr lang="de-DE" sz="1400" dirty="0"/>
                        <a:t>7.4</a:t>
                      </a:r>
                    </a:p>
                  </a:txBody>
                  <a:tcPr/>
                </a:tc>
                <a:tc>
                  <a:txBody>
                    <a:bodyPr/>
                    <a:lstStyle/>
                    <a:p>
                      <a:r>
                        <a:rPr lang="de-DE" sz="1400" dirty="0"/>
                        <a:t>50</a:t>
                      </a:r>
                    </a:p>
                  </a:txBody>
                  <a:tcPr/>
                </a:tc>
                <a:tc>
                  <a:txBody>
                    <a:bodyPr/>
                    <a:lstStyle/>
                    <a:p>
                      <a:r>
                        <a:rPr lang="de-DE" sz="1400" dirty="0"/>
                        <a:t>372.000</a:t>
                      </a:r>
                    </a:p>
                  </a:txBody>
                  <a:tcPr/>
                </a:tc>
                <a:extLst>
                  <a:ext uri="{0D108BD9-81ED-4DB2-BD59-A6C34878D82A}">
                    <a16:rowId xmlns:a16="http://schemas.microsoft.com/office/drawing/2014/main" val="4078615340"/>
                  </a:ext>
                </a:extLst>
              </a:tr>
              <a:tr h="367927">
                <a:tc>
                  <a:txBody>
                    <a:bodyPr/>
                    <a:lstStyle/>
                    <a:p>
                      <a:r>
                        <a:rPr lang="de-DE" sz="1400" dirty="0"/>
                        <a:t>Wäschetrockner</a:t>
                      </a:r>
                    </a:p>
                  </a:txBody>
                  <a:tcPr/>
                </a:tc>
                <a:tc>
                  <a:txBody>
                    <a:bodyPr/>
                    <a:lstStyle/>
                    <a:p>
                      <a:r>
                        <a:rPr lang="de-DE" sz="1400" dirty="0"/>
                        <a:t>4.5</a:t>
                      </a:r>
                    </a:p>
                  </a:txBody>
                  <a:tcPr/>
                </a:tc>
                <a:tc>
                  <a:txBody>
                    <a:bodyPr/>
                    <a:lstStyle/>
                    <a:p>
                      <a:r>
                        <a:rPr lang="de-DE" sz="1400" dirty="0"/>
                        <a:t>35</a:t>
                      </a:r>
                    </a:p>
                  </a:txBody>
                  <a:tcPr/>
                </a:tc>
                <a:tc>
                  <a:txBody>
                    <a:bodyPr/>
                    <a:lstStyle/>
                    <a:p>
                      <a:r>
                        <a:rPr lang="de-DE" sz="1400" dirty="0"/>
                        <a:t>156.000</a:t>
                      </a:r>
                    </a:p>
                  </a:txBody>
                  <a:tcPr/>
                </a:tc>
                <a:extLst>
                  <a:ext uri="{0D108BD9-81ED-4DB2-BD59-A6C34878D82A}">
                    <a16:rowId xmlns:a16="http://schemas.microsoft.com/office/drawing/2014/main" val="2515011667"/>
                  </a:ext>
                </a:extLst>
              </a:tr>
              <a:tr h="367927">
                <a:tc>
                  <a:txBody>
                    <a:bodyPr/>
                    <a:lstStyle/>
                    <a:p>
                      <a:r>
                        <a:rPr lang="de-DE" sz="1400" dirty="0"/>
                        <a:t>Kochfelder</a:t>
                      </a:r>
                    </a:p>
                  </a:txBody>
                  <a:tcPr/>
                </a:tc>
                <a:tc>
                  <a:txBody>
                    <a:bodyPr/>
                    <a:lstStyle/>
                    <a:p>
                      <a:r>
                        <a:rPr lang="de-DE" sz="1400" dirty="0"/>
                        <a:t>7.9</a:t>
                      </a:r>
                    </a:p>
                  </a:txBody>
                  <a:tcPr/>
                </a:tc>
                <a:tc>
                  <a:txBody>
                    <a:bodyPr/>
                    <a:lstStyle/>
                    <a:p>
                      <a:r>
                        <a:rPr lang="de-DE" sz="1400" dirty="0"/>
                        <a:t>25</a:t>
                      </a:r>
                    </a:p>
                  </a:txBody>
                  <a:tcPr/>
                </a:tc>
                <a:tc>
                  <a:txBody>
                    <a:bodyPr/>
                    <a:lstStyle/>
                    <a:p>
                      <a:r>
                        <a:rPr lang="de-DE" sz="1400" dirty="0"/>
                        <a:t>197.000</a:t>
                      </a:r>
                    </a:p>
                  </a:txBody>
                  <a:tcPr/>
                </a:tc>
                <a:extLst>
                  <a:ext uri="{0D108BD9-81ED-4DB2-BD59-A6C34878D82A}">
                    <a16:rowId xmlns:a16="http://schemas.microsoft.com/office/drawing/2014/main" val="2208225717"/>
                  </a:ext>
                </a:extLst>
              </a:tr>
              <a:tr h="367927">
                <a:tc>
                  <a:txBody>
                    <a:bodyPr/>
                    <a:lstStyle/>
                    <a:p>
                      <a:r>
                        <a:rPr lang="de-DE" sz="1400" dirty="0"/>
                        <a:t>Herde</a:t>
                      </a:r>
                    </a:p>
                  </a:txBody>
                  <a:tcPr/>
                </a:tc>
                <a:tc>
                  <a:txBody>
                    <a:bodyPr/>
                    <a:lstStyle/>
                    <a:p>
                      <a:r>
                        <a:rPr lang="de-DE" sz="1400" dirty="0"/>
                        <a:t>3.9</a:t>
                      </a:r>
                    </a:p>
                  </a:txBody>
                  <a:tcPr/>
                </a:tc>
                <a:tc>
                  <a:txBody>
                    <a:bodyPr/>
                    <a:lstStyle/>
                    <a:p>
                      <a:r>
                        <a:rPr lang="de-DE" sz="1400" dirty="0"/>
                        <a:t>60</a:t>
                      </a:r>
                    </a:p>
                  </a:txBody>
                  <a:tcPr/>
                </a:tc>
                <a:tc>
                  <a:txBody>
                    <a:bodyPr/>
                    <a:lstStyle/>
                    <a:p>
                      <a:r>
                        <a:rPr lang="de-DE" sz="1400" dirty="0"/>
                        <a:t>236.000</a:t>
                      </a:r>
                    </a:p>
                  </a:txBody>
                  <a:tcPr/>
                </a:tc>
                <a:extLst>
                  <a:ext uri="{0D108BD9-81ED-4DB2-BD59-A6C34878D82A}">
                    <a16:rowId xmlns:a16="http://schemas.microsoft.com/office/drawing/2014/main" val="29077854"/>
                  </a:ext>
                </a:extLst>
              </a:tr>
              <a:tr h="367927">
                <a:tc>
                  <a:txBody>
                    <a:bodyPr/>
                    <a:lstStyle/>
                    <a:p>
                      <a:r>
                        <a:rPr lang="de-DE" sz="1400" dirty="0"/>
                        <a:t>Öfen</a:t>
                      </a:r>
                    </a:p>
                  </a:txBody>
                  <a:tcPr/>
                </a:tc>
                <a:tc>
                  <a:txBody>
                    <a:bodyPr/>
                    <a:lstStyle/>
                    <a:p>
                      <a:r>
                        <a:rPr lang="de-DE" sz="1400" dirty="0"/>
                        <a:t>6.7</a:t>
                      </a:r>
                    </a:p>
                  </a:txBody>
                  <a:tcPr/>
                </a:tc>
                <a:tc>
                  <a:txBody>
                    <a:bodyPr/>
                    <a:lstStyle/>
                    <a:p>
                      <a:r>
                        <a:rPr lang="de-DE" sz="1400" dirty="0"/>
                        <a:t>40</a:t>
                      </a:r>
                    </a:p>
                  </a:txBody>
                  <a:tcPr/>
                </a:tc>
                <a:tc>
                  <a:txBody>
                    <a:bodyPr/>
                    <a:lstStyle/>
                    <a:p>
                      <a:r>
                        <a:rPr lang="de-DE" sz="1400" dirty="0"/>
                        <a:t>268.000</a:t>
                      </a:r>
                    </a:p>
                  </a:txBody>
                  <a:tcPr/>
                </a:tc>
                <a:extLst>
                  <a:ext uri="{0D108BD9-81ED-4DB2-BD59-A6C34878D82A}">
                    <a16:rowId xmlns:a16="http://schemas.microsoft.com/office/drawing/2014/main" val="476296573"/>
                  </a:ext>
                </a:extLst>
              </a:tr>
              <a:tr h="367927">
                <a:tc>
                  <a:txBody>
                    <a:bodyPr/>
                    <a:lstStyle/>
                    <a:p>
                      <a:r>
                        <a:rPr lang="de-DE" sz="1400" dirty="0"/>
                        <a:t>Mikrowellen</a:t>
                      </a:r>
                    </a:p>
                  </a:txBody>
                  <a:tcPr/>
                </a:tc>
                <a:tc>
                  <a:txBody>
                    <a:bodyPr/>
                    <a:lstStyle/>
                    <a:p>
                      <a:r>
                        <a:rPr lang="de-DE" sz="1400" dirty="0"/>
                        <a:t>12.2</a:t>
                      </a:r>
                    </a:p>
                  </a:txBody>
                  <a:tcPr/>
                </a:tc>
                <a:tc>
                  <a:txBody>
                    <a:bodyPr/>
                    <a:lstStyle/>
                    <a:p>
                      <a:r>
                        <a:rPr lang="de-DE" sz="1400" dirty="0"/>
                        <a:t>15</a:t>
                      </a:r>
                    </a:p>
                  </a:txBody>
                  <a:tcPr/>
                </a:tc>
                <a:tc>
                  <a:txBody>
                    <a:bodyPr/>
                    <a:lstStyle/>
                    <a:p>
                      <a:r>
                        <a:rPr lang="de-DE" sz="1400" dirty="0"/>
                        <a:t>184.000</a:t>
                      </a:r>
                    </a:p>
                  </a:txBody>
                  <a:tcPr/>
                </a:tc>
                <a:extLst>
                  <a:ext uri="{0D108BD9-81ED-4DB2-BD59-A6C34878D82A}">
                    <a16:rowId xmlns:a16="http://schemas.microsoft.com/office/drawing/2014/main" val="690778938"/>
                  </a:ext>
                </a:extLst>
              </a:tr>
              <a:tr h="367927">
                <a:tc>
                  <a:txBody>
                    <a:bodyPr/>
                    <a:lstStyle/>
                    <a:p>
                      <a:r>
                        <a:rPr lang="de-DE" sz="1400" b="1" dirty="0"/>
                        <a:t>Gesamt</a:t>
                      </a:r>
                    </a:p>
                  </a:txBody>
                  <a:tcPr/>
                </a:tc>
                <a:tc>
                  <a:txBody>
                    <a:bodyPr/>
                    <a:lstStyle/>
                    <a:p>
                      <a:r>
                        <a:rPr lang="de-DE" sz="1400" b="1" dirty="0"/>
                        <a:t>76.6</a:t>
                      </a:r>
                    </a:p>
                  </a:txBody>
                  <a:tcPr/>
                </a:tc>
                <a:tc>
                  <a:txBody>
                    <a:bodyPr/>
                    <a:lstStyle/>
                    <a:p>
                      <a:endParaRPr lang="de-DE" sz="1400" b="1"/>
                    </a:p>
                  </a:txBody>
                  <a:tcPr/>
                </a:tc>
                <a:tc>
                  <a:txBody>
                    <a:bodyPr/>
                    <a:lstStyle/>
                    <a:p>
                      <a:r>
                        <a:rPr lang="de-DE" sz="1400" b="1" dirty="0"/>
                        <a:t>3.026.000</a:t>
                      </a:r>
                    </a:p>
                  </a:txBody>
                  <a:tcPr/>
                </a:tc>
                <a:extLst>
                  <a:ext uri="{0D108BD9-81ED-4DB2-BD59-A6C34878D82A}">
                    <a16:rowId xmlns:a16="http://schemas.microsoft.com/office/drawing/2014/main" val="371847046"/>
                  </a:ext>
                </a:extLst>
              </a:tr>
            </a:tbl>
          </a:graphicData>
        </a:graphic>
      </p:graphicFrame>
      <p:sp>
        <p:nvSpPr>
          <p:cNvPr id="10" name="Textfeld 9">
            <a:extLst>
              <a:ext uri="{FF2B5EF4-FFF2-40B4-BE49-F238E27FC236}">
                <a16:creationId xmlns:a16="http://schemas.microsoft.com/office/drawing/2014/main" id="{CB0DF654-AE9E-5246-AC74-CB74FD9ACB95}"/>
              </a:ext>
            </a:extLst>
          </p:cNvPr>
          <p:cNvSpPr txBox="1"/>
          <p:nvPr/>
        </p:nvSpPr>
        <p:spPr>
          <a:xfrm>
            <a:off x="751562" y="925943"/>
            <a:ext cx="9444624" cy="923330"/>
          </a:xfrm>
          <a:prstGeom prst="rect">
            <a:avLst/>
          </a:prstGeom>
          <a:noFill/>
        </p:spPr>
        <p:txBody>
          <a:bodyPr wrap="square" rtlCol="0">
            <a:spAutoFit/>
          </a:bodyPr>
          <a:lstStyle/>
          <a:p>
            <a:r>
              <a:rPr lang="de-DE" dirty="0"/>
              <a:t>Geschätzte Gesamtzahl von 76,6 Millionen Geräte in </a:t>
            </a:r>
            <a:r>
              <a:rPr lang="de-DE" b="1" dirty="0"/>
              <a:t>der Haushaltsgeräte Kategorie 1 </a:t>
            </a:r>
            <a:r>
              <a:rPr lang="de-DE" dirty="0"/>
              <a:t>(ohne Heiz- und Klimageräte) wurden 2005 in den EU27 Mitgliedstaaten auf den Markt gebracht (mit steigender Tendenz in den folgenden Jahren)!</a:t>
            </a:r>
          </a:p>
        </p:txBody>
      </p:sp>
      <p:sp>
        <p:nvSpPr>
          <p:cNvPr id="12" name="Textfeld 11">
            <a:extLst>
              <a:ext uri="{FF2B5EF4-FFF2-40B4-BE49-F238E27FC236}">
                <a16:creationId xmlns:a16="http://schemas.microsoft.com/office/drawing/2014/main" id="{835687BB-546A-244A-BFBA-A3CB3A2F0213}"/>
              </a:ext>
            </a:extLst>
          </p:cNvPr>
          <p:cNvSpPr txBox="1"/>
          <p:nvPr/>
        </p:nvSpPr>
        <p:spPr>
          <a:xfrm>
            <a:off x="251808" y="6533571"/>
            <a:ext cx="9944377" cy="461665"/>
          </a:xfrm>
          <a:prstGeom prst="rect">
            <a:avLst/>
          </a:prstGeom>
          <a:noFill/>
        </p:spPr>
        <p:txBody>
          <a:bodyPr wrap="square" rtlCol="0">
            <a:spAutoFit/>
          </a:bodyPr>
          <a:lstStyle/>
          <a:p>
            <a:r>
              <a:rPr lang="de-DE" sz="1200" dirty="0" err="1"/>
              <a:t>Ref</a:t>
            </a:r>
            <a:r>
              <a:rPr lang="de-DE" sz="1200" dirty="0"/>
              <a:t>: 2008 Review </a:t>
            </a:r>
            <a:r>
              <a:rPr lang="de-DE" sz="1200" dirty="0" err="1"/>
              <a:t>of</a:t>
            </a:r>
            <a:r>
              <a:rPr lang="de-DE" sz="1200" dirty="0"/>
              <a:t> </a:t>
            </a:r>
            <a:r>
              <a:rPr lang="de-DE" sz="1200" dirty="0" err="1"/>
              <a:t>Directive</a:t>
            </a:r>
            <a:r>
              <a:rPr lang="de-DE" sz="1200" dirty="0"/>
              <a:t> 2002/96 on </a:t>
            </a:r>
            <a:r>
              <a:rPr lang="de-DE" sz="1200" dirty="0" err="1"/>
              <a:t>Waste</a:t>
            </a:r>
            <a:r>
              <a:rPr lang="de-DE" sz="1200" dirty="0"/>
              <a:t> </a:t>
            </a:r>
            <a:r>
              <a:rPr lang="de-DE" sz="1200" dirty="0" err="1"/>
              <a:t>Electrical</a:t>
            </a:r>
            <a:r>
              <a:rPr lang="de-DE" sz="1200" dirty="0"/>
              <a:t> </a:t>
            </a:r>
            <a:r>
              <a:rPr lang="de-DE" sz="1200" dirty="0" err="1"/>
              <a:t>and</a:t>
            </a:r>
            <a:r>
              <a:rPr lang="de-DE" sz="1200" dirty="0"/>
              <a:t> Electronic Equipment (WEEE) – Study </a:t>
            </a:r>
            <a:r>
              <a:rPr lang="de-DE" sz="1200" dirty="0" err="1"/>
              <a:t>No</a:t>
            </a:r>
            <a:r>
              <a:rPr lang="de-DE" sz="1200" dirty="0"/>
              <a:t>. 07010401/2006/442493/ETU/G4</a:t>
            </a:r>
          </a:p>
          <a:p>
            <a:endParaRPr lang="de-DE" sz="1200" dirty="0"/>
          </a:p>
        </p:txBody>
      </p:sp>
    </p:spTree>
    <p:extLst>
      <p:ext uri="{BB962C8B-B14F-4D97-AF65-F5344CB8AC3E}">
        <p14:creationId xmlns:p14="http://schemas.microsoft.com/office/powerpoint/2010/main" val="674951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6591300" cy="245170"/>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B868E2B7-3D97-6840-BAF7-A0398EBE3E69}"/>
              </a:ext>
            </a:extLst>
          </p:cNvPr>
          <p:cNvPicPr>
            <a:picLocks noChangeAspect="1"/>
          </p:cNvPicPr>
          <p:nvPr/>
        </p:nvPicPr>
        <p:blipFill>
          <a:blip r:embed="rId3"/>
          <a:stretch>
            <a:fillRect/>
          </a:stretch>
        </p:blipFill>
        <p:spPr>
          <a:xfrm>
            <a:off x="1517650" y="754838"/>
            <a:ext cx="9118600" cy="3543300"/>
          </a:xfrm>
          <a:prstGeom prst="rect">
            <a:avLst/>
          </a:prstGeom>
        </p:spPr>
      </p:pic>
      <p:cxnSp>
        <p:nvCxnSpPr>
          <p:cNvPr id="14" name="Gerade Verbindung 13">
            <a:extLst>
              <a:ext uri="{FF2B5EF4-FFF2-40B4-BE49-F238E27FC236}">
                <a16:creationId xmlns:a16="http://schemas.microsoft.com/office/drawing/2014/main" id="{F38432F8-151B-7C42-85EB-E35221E60D3C}"/>
              </a:ext>
            </a:extLst>
          </p:cNvPr>
          <p:cNvCxnSpPr>
            <a:cxnSpLocks/>
          </p:cNvCxnSpPr>
          <p:nvPr/>
        </p:nvCxnSpPr>
        <p:spPr>
          <a:xfrm>
            <a:off x="8020722" y="3759173"/>
            <a:ext cx="2273300" cy="36471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7CD113E2-E43A-F841-864C-BC9C9A9DFB54}"/>
              </a:ext>
            </a:extLst>
          </p:cNvPr>
          <p:cNvSpPr txBox="1"/>
          <p:nvPr/>
        </p:nvSpPr>
        <p:spPr>
          <a:xfrm>
            <a:off x="1044306" y="5345946"/>
            <a:ext cx="4381500" cy="584775"/>
          </a:xfrm>
          <a:prstGeom prst="rect">
            <a:avLst/>
          </a:prstGeom>
          <a:noFill/>
        </p:spPr>
        <p:txBody>
          <a:bodyPr wrap="square" rtlCol="0">
            <a:spAutoFit/>
          </a:bodyPr>
          <a:lstStyle/>
          <a:p>
            <a:r>
              <a:rPr lang="de-DE" sz="3200" b="1" dirty="0">
                <a:solidFill>
                  <a:srgbClr val="00B050"/>
                </a:solidFill>
              </a:rPr>
              <a:t>Alternative: </a:t>
            </a:r>
            <a:r>
              <a:rPr lang="de-DE" sz="3200" b="1">
                <a:solidFill>
                  <a:srgbClr val="00B050"/>
                </a:solidFill>
              </a:rPr>
              <a:t>SaSa</a:t>
            </a:r>
            <a:endParaRPr lang="de-DE" sz="3200" b="1" dirty="0">
              <a:solidFill>
                <a:srgbClr val="00B050"/>
              </a:solidFill>
            </a:endParaRPr>
          </a:p>
        </p:txBody>
      </p:sp>
      <p:sp>
        <p:nvSpPr>
          <p:cNvPr id="32" name="Textfeld 31">
            <a:extLst>
              <a:ext uri="{FF2B5EF4-FFF2-40B4-BE49-F238E27FC236}">
                <a16:creationId xmlns:a16="http://schemas.microsoft.com/office/drawing/2014/main" id="{210F4B99-D194-C04B-B563-26DC3708B0AA}"/>
              </a:ext>
            </a:extLst>
          </p:cNvPr>
          <p:cNvSpPr txBox="1"/>
          <p:nvPr/>
        </p:nvSpPr>
        <p:spPr>
          <a:xfrm>
            <a:off x="8219928" y="4535259"/>
            <a:ext cx="2102285" cy="523220"/>
          </a:xfrm>
          <a:prstGeom prst="rect">
            <a:avLst/>
          </a:prstGeom>
          <a:noFill/>
        </p:spPr>
        <p:txBody>
          <a:bodyPr wrap="square" rtlCol="0">
            <a:spAutoFit/>
          </a:bodyPr>
          <a:lstStyle/>
          <a:p>
            <a:r>
              <a:rPr lang="de-DE" sz="2800" b="1" u="sng" dirty="0"/>
              <a:t>Retouren</a:t>
            </a:r>
          </a:p>
        </p:txBody>
      </p:sp>
      <p:sp>
        <p:nvSpPr>
          <p:cNvPr id="33" name="Nach oben gekrümmter Pfeil 32">
            <a:extLst>
              <a:ext uri="{FF2B5EF4-FFF2-40B4-BE49-F238E27FC236}">
                <a16:creationId xmlns:a16="http://schemas.microsoft.com/office/drawing/2014/main" id="{39805FEB-69BF-364D-BD82-653B26F45DB1}"/>
              </a:ext>
            </a:extLst>
          </p:cNvPr>
          <p:cNvSpPr/>
          <p:nvPr/>
        </p:nvSpPr>
        <p:spPr>
          <a:xfrm rot="16200000" flipH="1">
            <a:off x="8951260" y="2887799"/>
            <a:ext cx="3224602" cy="129940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36" name="Textfeld 35">
            <a:extLst>
              <a:ext uri="{FF2B5EF4-FFF2-40B4-BE49-F238E27FC236}">
                <a16:creationId xmlns:a16="http://schemas.microsoft.com/office/drawing/2014/main" id="{4894B88E-F9AF-7147-86A2-8ABA786EB5A9}"/>
              </a:ext>
            </a:extLst>
          </p:cNvPr>
          <p:cNvSpPr txBox="1"/>
          <p:nvPr/>
        </p:nvSpPr>
        <p:spPr>
          <a:xfrm>
            <a:off x="8712200" y="1515180"/>
            <a:ext cx="1092200" cy="461665"/>
          </a:xfrm>
          <a:prstGeom prst="rect">
            <a:avLst/>
          </a:prstGeom>
          <a:noFill/>
        </p:spPr>
        <p:txBody>
          <a:bodyPr wrap="square" rtlCol="0">
            <a:spAutoFit/>
          </a:bodyPr>
          <a:lstStyle/>
          <a:p>
            <a:r>
              <a:rPr lang="de-DE" sz="2400" b="1" dirty="0">
                <a:solidFill>
                  <a:srgbClr val="FF0000"/>
                </a:solidFill>
              </a:rPr>
              <a:t>ohne</a:t>
            </a:r>
          </a:p>
        </p:txBody>
      </p:sp>
      <p:sp>
        <p:nvSpPr>
          <p:cNvPr id="38" name="Textfeld 37">
            <a:extLst>
              <a:ext uri="{FF2B5EF4-FFF2-40B4-BE49-F238E27FC236}">
                <a16:creationId xmlns:a16="http://schemas.microsoft.com/office/drawing/2014/main" id="{B4206396-BC6E-1C41-AFB7-B038B62A50A4}"/>
              </a:ext>
            </a:extLst>
          </p:cNvPr>
          <p:cNvSpPr txBox="1"/>
          <p:nvPr/>
        </p:nvSpPr>
        <p:spPr>
          <a:xfrm>
            <a:off x="4778661" y="4535259"/>
            <a:ext cx="3849624" cy="523220"/>
          </a:xfrm>
          <a:prstGeom prst="rect">
            <a:avLst/>
          </a:prstGeom>
          <a:noFill/>
        </p:spPr>
        <p:txBody>
          <a:bodyPr wrap="square" rtlCol="0">
            <a:spAutoFit/>
          </a:bodyPr>
          <a:lstStyle/>
          <a:p>
            <a:r>
              <a:rPr lang="de-DE" sz="2800" b="1" u="sng" dirty="0" err="1"/>
              <a:t>Overstock</a:t>
            </a:r>
            <a:r>
              <a:rPr lang="de-DE" sz="2800" b="1" u="sng" dirty="0"/>
              <a:t>, Restanten</a:t>
            </a:r>
          </a:p>
        </p:txBody>
      </p:sp>
      <p:sp>
        <p:nvSpPr>
          <p:cNvPr id="39" name="Nach links gekrümmter Pfeil 38">
            <a:extLst>
              <a:ext uri="{FF2B5EF4-FFF2-40B4-BE49-F238E27FC236}">
                <a16:creationId xmlns:a16="http://schemas.microsoft.com/office/drawing/2014/main" id="{A51F1C26-3988-E645-ACA3-D4F20D5A3B99}"/>
              </a:ext>
            </a:extLst>
          </p:cNvPr>
          <p:cNvSpPr/>
          <p:nvPr/>
        </p:nvSpPr>
        <p:spPr>
          <a:xfrm>
            <a:off x="6880487" y="3394772"/>
            <a:ext cx="440431" cy="114048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1" name="Gestreifter Pfeil nach rechts 40">
            <a:extLst>
              <a:ext uri="{FF2B5EF4-FFF2-40B4-BE49-F238E27FC236}">
                <a16:creationId xmlns:a16="http://schemas.microsoft.com/office/drawing/2014/main" id="{C46A107E-14A1-FA47-8A4A-EB101E11B750}"/>
              </a:ext>
            </a:extLst>
          </p:cNvPr>
          <p:cNvSpPr/>
          <p:nvPr/>
        </p:nvSpPr>
        <p:spPr>
          <a:xfrm rot="6405296">
            <a:off x="8667605" y="5370651"/>
            <a:ext cx="979533" cy="48377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41">
            <a:extLst>
              <a:ext uri="{FF2B5EF4-FFF2-40B4-BE49-F238E27FC236}">
                <a16:creationId xmlns:a16="http://schemas.microsoft.com/office/drawing/2014/main" id="{CB81E1BF-44BE-E04C-87D6-291542205EC9}"/>
              </a:ext>
            </a:extLst>
          </p:cNvPr>
          <p:cNvSpPr txBox="1"/>
          <p:nvPr/>
        </p:nvSpPr>
        <p:spPr>
          <a:xfrm>
            <a:off x="7397750" y="6218189"/>
            <a:ext cx="3238500" cy="523220"/>
          </a:xfrm>
          <a:prstGeom prst="rect">
            <a:avLst/>
          </a:prstGeom>
          <a:noFill/>
        </p:spPr>
        <p:txBody>
          <a:bodyPr wrap="square" rtlCol="0">
            <a:spAutoFit/>
          </a:bodyPr>
          <a:lstStyle/>
          <a:p>
            <a:r>
              <a:rPr lang="de-DE" sz="2800" b="1" dirty="0"/>
              <a:t>Abfall &amp; Entsorgung</a:t>
            </a:r>
          </a:p>
        </p:txBody>
      </p:sp>
      <p:sp>
        <p:nvSpPr>
          <p:cNvPr id="48" name="Gestreifter Pfeil nach rechts 47">
            <a:extLst>
              <a:ext uri="{FF2B5EF4-FFF2-40B4-BE49-F238E27FC236}">
                <a16:creationId xmlns:a16="http://schemas.microsoft.com/office/drawing/2014/main" id="{BA31A9CE-29B7-4C48-B11E-44BF5907D335}"/>
              </a:ext>
            </a:extLst>
          </p:cNvPr>
          <p:cNvSpPr/>
          <p:nvPr/>
        </p:nvSpPr>
        <p:spPr>
          <a:xfrm rot="10800000" flipV="1">
            <a:off x="5520997" y="5345946"/>
            <a:ext cx="1630019" cy="584775"/>
          </a:xfrm>
          <a:prstGeom prst="strip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00B050"/>
              </a:solidFill>
            </a:endParaRPr>
          </a:p>
        </p:txBody>
      </p:sp>
      <p:sp>
        <p:nvSpPr>
          <p:cNvPr id="3" name="Textfeld 2">
            <a:extLst>
              <a:ext uri="{FF2B5EF4-FFF2-40B4-BE49-F238E27FC236}">
                <a16:creationId xmlns:a16="http://schemas.microsoft.com/office/drawing/2014/main" id="{9EA76B86-AE86-A548-B832-630CB6FD26B6}"/>
              </a:ext>
            </a:extLst>
          </p:cNvPr>
          <p:cNvSpPr txBox="1"/>
          <p:nvPr/>
        </p:nvSpPr>
        <p:spPr>
          <a:xfrm>
            <a:off x="6819899" y="777003"/>
            <a:ext cx="4516155" cy="461665"/>
          </a:xfrm>
          <a:prstGeom prst="rect">
            <a:avLst/>
          </a:prstGeom>
          <a:noFill/>
        </p:spPr>
        <p:txBody>
          <a:bodyPr wrap="square" rtlCol="0">
            <a:spAutoFit/>
          </a:bodyPr>
          <a:lstStyle/>
          <a:p>
            <a:r>
              <a:rPr lang="de-DE" sz="2400" b="1" dirty="0"/>
              <a:t>&gt; ohne Nutzung: z.B. Retouren</a:t>
            </a:r>
          </a:p>
        </p:txBody>
      </p:sp>
      <p:sp>
        <p:nvSpPr>
          <p:cNvPr id="5" name="Rahmen 4">
            <a:extLst>
              <a:ext uri="{FF2B5EF4-FFF2-40B4-BE49-F238E27FC236}">
                <a16:creationId xmlns:a16="http://schemas.microsoft.com/office/drawing/2014/main" id="{F00ED0A9-2BC4-064A-ABB3-13C67D6F11A7}"/>
              </a:ext>
            </a:extLst>
          </p:cNvPr>
          <p:cNvSpPr/>
          <p:nvPr/>
        </p:nvSpPr>
        <p:spPr>
          <a:xfrm>
            <a:off x="987549" y="5345947"/>
            <a:ext cx="4236870" cy="58477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8" name="Gestreifter Pfeil nach rechts 17">
            <a:extLst>
              <a:ext uri="{FF2B5EF4-FFF2-40B4-BE49-F238E27FC236}">
                <a16:creationId xmlns:a16="http://schemas.microsoft.com/office/drawing/2014/main" id="{8D61D61A-B106-8A46-8608-F83E9EAB73A3}"/>
              </a:ext>
            </a:extLst>
          </p:cNvPr>
          <p:cNvSpPr/>
          <p:nvPr/>
        </p:nvSpPr>
        <p:spPr>
          <a:xfrm rot="3734776">
            <a:off x="7449890" y="5396445"/>
            <a:ext cx="979533" cy="48377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97460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6591300" cy="245170"/>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1" name="Gruppieren 10">
            <a:extLst>
              <a:ext uri="{FF2B5EF4-FFF2-40B4-BE49-F238E27FC236}">
                <a16:creationId xmlns:a16="http://schemas.microsoft.com/office/drawing/2014/main" id="{39D1DB21-CC8B-5041-A9F9-D03B02291B8B}"/>
              </a:ext>
            </a:extLst>
          </p:cNvPr>
          <p:cNvGrpSpPr/>
          <p:nvPr/>
        </p:nvGrpSpPr>
        <p:grpSpPr>
          <a:xfrm>
            <a:off x="2290584" y="1819077"/>
            <a:ext cx="7572732" cy="4634058"/>
            <a:chOff x="1751742" y="1838931"/>
            <a:chExt cx="7572732" cy="4634058"/>
          </a:xfrm>
        </p:grpSpPr>
        <p:sp>
          <p:nvSpPr>
            <p:cNvPr id="15" name="Textfeld 14">
              <a:extLst>
                <a:ext uri="{FF2B5EF4-FFF2-40B4-BE49-F238E27FC236}">
                  <a16:creationId xmlns:a16="http://schemas.microsoft.com/office/drawing/2014/main" id="{7CD113E2-E43A-F841-864C-BC9C9A9DFB54}"/>
                </a:ext>
              </a:extLst>
            </p:cNvPr>
            <p:cNvSpPr txBox="1"/>
            <p:nvPr/>
          </p:nvSpPr>
          <p:spPr>
            <a:xfrm>
              <a:off x="4343449" y="5548943"/>
              <a:ext cx="2153553" cy="584775"/>
            </a:xfrm>
            <a:prstGeom prst="rect">
              <a:avLst/>
            </a:prstGeom>
            <a:noFill/>
          </p:spPr>
          <p:txBody>
            <a:bodyPr wrap="square" rtlCol="0">
              <a:spAutoFit/>
            </a:bodyPr>
            <a:lstStyle/>
            <a:p>
              <a:pPr algn="ctr"/>
              <a:r>
                <a:rPr lang="de-DE" sz="3200" b="1" dirty="0" err="1">
                  <a:solidFill>
                    <a:srgbClr val="00B050"/>
                  </a:solidFill>
                </a:rPr>
                <a:t>SaSa</a:t>
              </a:r>
              <a:endParaRPr lang="de-DE" sz="3200" b="1" dirty="0">
                <a:solidFill>
                  <a:srgbClr val="00B050"/>
                </a:solidFill>
              </a:endParaRPr>
            </a:p>
          </p:txBody>
        </p:sp>
        <p:sp>
          <p:nvSpPr>
            <p:cNvPr id="39" name="Nach links gekrümmter Pfeil 38">
              <a:extLst>
                <a:ext uri="{FF2B5EF4-FFF2-40B4-BE49-F238E27FC236}">
                  <a16:creationId xmlns:a16="http://schemas.microsoft.com/office/drawing/2014/main" id="{A51F1C26-3988-E645-ACA3-D4F20D5A3B99}"/>
                </a:ext>
              </a:extLst>
            </p:cNvPr>
            <p:cNvSpPr/>
            <p:nvPr/>
          </p:nvSpPr>
          <p:spPr>
            <a:xfrm>
              <a:off x="6868456" y="2177715"/>
              <a:ext cx="2456018" cy="429527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5" name="Rahmen 4">
              <a:extLst>
                <a:ext uri="{FF2B5EF4-FFF2-40B4-BE49-F238E27FC236}">
                  <a16:creationId xmlns:a16="http://schemas.microsoft.com/office/drawing/2014/main" id="{F00ED0A9-2BC4-064A-ABB3-13C67D6F11A7}"/>
                </a:ext>
              </a:extLst>
            </p:cNvPr>
            <p:cNvSpPr/>
            <p:nvPr/>
          </p:nvSpPr>
          <p:spPr>
            <a:xfrm>
              <a:off x="4174958" y="5209673"/>
              <a:ext cx="2490537" cy="12633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8" name="Nach links gekrümmter Pfeil 17">
              <a:extLst>
                <a:ext uri="{FF2B5EF4-FFF2-40B4-BE49-F238E27FC236}">
                  <a16:creationId xmlns:a16="http://schemas.microsoft.com/office/drawing/2014/main" id="{F26CB2FA-774C-714B-B456-5B19E6C85E04}"/>
                </a:ext>
              </a:extLst>
            </p:cNvPr>
            <p:cNvSpPr/>
            <p:nvPr/>
          </p:nvSpPr>
          <p:spPr>
            <a:xfrm flipH="1" flipV="1">
              <a:off x="1751742" y="1982824"/>
              <a:ext cx="2220255" cy="415089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 name="Textfeld 3">
              <a:extLst>
                <a:ext uri="{FF2B5EF4-FFF2-40B4-BE49-F238E27FC236}">
                  <a16:creationId xmlns:a16="http://schemas.microsoft.com/office/drawing/2014/main" id="{31B8CD9C-F319-9645-836E-88483531A650}"/>
                </a:ext>
              </a:extLst>
            </p:cNvPr>
            <p:cNvSpPr txBox="1"/>
            <p:nvPr/>
          </p:nvSpPr>
          <p:spPr>
            <a:xfrm>
              <a:off x="4437433" y="3224156"/>
              <a:ext cx="2059569" cy="1815882"/>
            </a:xfrm>
            <a:prstGeom prst="rect">
              <a:avLst/>
            </a:prstGeom>
            <a:noFill/>
          </p:spPr>
          <p:txBody>
            <a:bodyPr wrap="square" rtlCol="0">
              <a:spAutoFit/>
            </a:bodyPr>
            <a:lstStyle/>
            <a:p>
              <a:r>
                <a:rPr lang="de-DE" sz="2800" b="1" dirty="0"/>
                <a:t>Transparenz</a:t>
              </a:r>
            </a:p>
            <a:p>
              <a:r>
                <a:rPr lang="de-DE" sz="2800" b="1" dirty="0"/>
                <a:t>Vertrauen</a:t>
              </a:r>
            </a:p>
            <a:p>
              <a:r>
                <a:rPr lang="de-DE" sz="2800" b="1" dirty="0"/>
                <a:t>Kontrolle</a:t>
              </a:r>
            </a:p>
            <a:p>
              <a:r>
                <a:rPr lang="de-DE" sz="2800" b="1" dirty="0"/>
                <a:t>Feedback </a:t>
              </a:r>
            </a:p>
          </p:txBody>
        </p:sp>
        <p:sp>
          <p:nvSpPr>
            <p:cNvPr id="20" name="Rahmen 19">
              <a:extLst>
                <a:ext uri="{FF2B5EF4-FFF2-40B4-BE49-F238E27FC236}">
                  <a16:creationId xmlns:a16="http://schemas.microsoft.com/office/drawing/2014/main" id="{7168AF71-329B-104E-A9A6-DCDAF1D0AC95}"/>
                </a:ext>
              </a:extLst>
            </p:cNvPr>
            <p:cNvSpPr/>
            <p:nvPr/>
          </p:nvSpPr>
          <p:spPr>
            <a:xfrm>
              <a:off x="4168141" y="1838931"/>
              <a:ext cx="2490537" cy="12633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6" name="Textfeld 5">
              <a:extLst>
                <a:ext uri="{FF2B5EF4-FFF2-40B4-BE49-F238E27FC236}">
                  <a16:creationId xmlns:a16="http://schemas.microsoft.com/office/drawing/2014/main" id="{C0870AF6-3358-F24F-A411-042CCF7526B0}"/>
                </a:ext>
              </a:extLst>
            </p:cNvPr>
            <p:cNvSpPr txBox="1"/>
            <p:nvPr/>
          </p:nvSpPr>
          <p:spPr>
            <a:xfrm>
              <a:off x="4485533" y="1982824"/>
              <a:ext cx="1963368" cy="1015663"/>
            </a:xfrm>
            <a:prstGeom prst="rect">
              <a:avLst/>
            </a:prstGeom>
            <a:noFill/>
          </p:spPr>
          <p:txBody>
            <a:bodyPr wrap="square" rtlCol="0">
              <a:spAutoFit/>
            </a:bodyPr>
            <a:lstStyle/>
            <a:p>
              <a:r>
                <a:rPr lang="de-DE" sz="2000" b="1" dirty="0"/>
                <a:t>Lieferanten</a:t>
              </a:r>
            </a:p>
            <a:p>
              <a:r>
                <a:rPr lang="de-DE" sz="2000" b="1" dirty="0"/>
                <a:t>Hersteller</a:t>
              </a:r>
            </a:p>
            <a:p>
              <a:r>
                <a:rPr lang="de-DE" sz="2000" b="1" dirty="0"/>
                <a:t>Discounter</a:t>
              </a:r>
            </a:p>
          </p:txBody>
        </p:sp>
      </p:grpSp>
      <p:sp>
        <p:nvSpPr>
          <p:cNvPr id="8" name="Textfeld 7">
            <a:extLst>
              <a:ext uri="{FF2B5EF4-FFF2-40B4-BE49-F238E27FC236}">
                <a16:creationId xmlns:a16="http://schemas.microsoft.com/office/drawing/2014/main" id="{1C333534-7AB9-564F-B676-BADE3635089F}"/>
              </a:ext>
            </a:extLst>
          </p:cNvPr>
          <p:cNvSpPr txBox="1"/>
          <p:nvPr/>
        </p:nvSpPr>
        <p:spPr>
          <a:xfrm>
            <a:off x="795275" y="901775"/>
            <a:ext cx="11193525" cy="584775"/>
          </a:xfrm>
          <a:prstGeom prst="rect">
            <a:avLst/>
          </a:prstGeom>
          <a:noFill/>
        </p:spPr>
        <p:txBody>
          <a:bodyPr wrap="square" rtlCol="0">
            <a:spAutoFit/>
          </a:bodyPr>
          <a:lstStyle/>
          <a:p>
            <a:r>
              <a:rPr lang="de-DE" sz="3200" b="1" i="1" u="sng" dirty="0"/>
              <a:t>Sasa Group: Zusammenarbeit mit Lieferanten und Herstellern</a:t>
            </a:r>
          </a:p>
        </p:txBody>
      </p:sp>
    </p:spTree>
    <p:extLst>
      <p:ext uri="{BB962C8B-B14F-4D97-AF65-F5344CB8AC3E}">
        <p14:creationId xmlns:p14="http://schemas.microsoft.com/office/powerpoint/2010/main" val="1807545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6680200" cy="292100"/>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18711"/>
            <a:ext cx="1182370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C4CCDDA4-B523-5240-B8E3-B485027CD942}"/>
              </a:ext>
            </a:extLst>
          </p:cNvPr>
          <p:cNvPicPr>
            <a:picLocks noChangeAspect="1"/>
          </p:cNvPicPr>
          <p:nvPr/>
        </p:nvPicPr>
        <p:blipFill>
          <a:blip r:embed="rId3"/>
          <a:stretch>
            <a:fillRect/>
          </a:stretch>
        </p:blipFill>
        <p:spPr>
          <a:xfrm>
            <a:off x="449244" y="1408133"/>
            <a:ext cx="2291085" cy="2377950"/>
          </a:xfrm>
          <a:prstGeom prst="rect">
            <a:avLst/>
          </a:prstGeom>
        </p:spPr>
      </p:pic>
      <p:sp>
        <p:nvSpPr>
          <p:cNvPr id="5" name="Textfeld 4">
            <a:extLst>
              <a:ext uri="{FF2B5EF4-FFF2-40B4-BE49-F238E27FC236}">
                <a16:creationId xmlns:a16="http://schemas.microsoft.com/office/drawing/2014/main" id="{AB038163-0225-2149-BCC6-43AD52583F78}"/>
              </a:ext>
            </a:extLst>
          </p:cNvPr>
          <p:cNvSpPr txBox="1"/>
          <p:nvPr/>
        </p:nvSpPr>
        <p:spPr>
          <a:xfrm>
            <a:off x="714688" y="4568402"/>
            <a:ext cx="2023925" cy="1569660"/>
          </a:xfrm>
          <a:prstGeom prst="rect">
            <a:avLst/>
          </a:prstGeom>
          <a:noFill/>
        </p:spPr>
        <p:txBody>
          <a:bodyPr wrap="square" rtlCol="0">
            <a:spAutoFit/>
          </a:bodyPr>
          <a:lstStyle/>
          <a:p>
            <a:r>
              <a:rPr lang="de-DE" sz="2400" b="1" i="1" dirty="0">
                <a:solidFill>
                  <a:schemeClr val="accent1"/>
                </a:solidFill>
              </a:rPr>
              <a:t>Lieferungen von Retouren, </a:t>
            </a:r>
            <a:r>
              <a:rPr lang="de-DE" sz="2400" b="1" i="1" dirty="0" err="1">
                <a:solidFill>
                  <a:schemeClr val="accent1"/>
                </a:solidFill>
              </a:rPr>
              <a:t>Overstock</a:t>
            </a:r>
            <a:r>
              <a:rPr lang="de-DE" sz="2400" b="1" i="1" dirty="0">
                <a:solidFill>
                  <a:schemeClr val="accent1"/>
                </a:solidFill>
              </a:rPr>
              <a:t>, Restanten</a:t>
            </a:r>
          </a:p>
        </p:txBody>
      </p:sp>
      <p:sp>
        <p:nvSpPr>
          <p:cNvPr id="18" name="Textfeld 17">
            <a:extLst>
              <a:ext uri="{FF2B5EF4-FFF2-40B4-BE49-F238E27FC236}">
                <a16:creationId xmlns:a16="http://schemas.microsoft.com/office/drawing/2014/main" id="{0FFADCD3-3AC6-F744-B93E-62B247A9811B}"/>
              </a:ext>
            </a:extLst>
          </p:cNvPr>
          <p:cNvSpPr txBox="1"/>
          <p:nvPr/>
        </p:nvSpPr>
        <p:spPr>
          <a:xfrm>
            <a:off x="5248339" y="1281601"/>
            <a:ext cx="4184607" cy="830997"/>
          </a:xfrm>
          <a:prstGeom prst="rect">
            <a:avLst/>
          </a:prstGeom>
          <a:noFill/>
        </p:spPr>
        <p:txBody>
          <a:bodyPr wrap="square" rtlCol="0">
            <a:spAutoFit/>
          </a:bodyPr>
          <a:lstStyle/>
          <a:p>
            <a:pPr algn="ctr"/>
            <a:r>
              <a:rPr lang="de-DE" sz="2400" b="1" i="1" dirty="0">
                <a:solidFill>
                  <a:schemeClr val="accent6"/>
                </a:solidFill>
              </a:rPr>
              <a:t>Instandhaltung &amp; Reparatur,</a:t>
            </a:r>
          </a:p>
          <a:p>
            <a:pPr algn="ctr"/>
            <a:r>
              <a:rPr lang="de-DE" sz="2400" b="1" i="1" dirty="0" err="1">
                <a:solidFill>
                  <a:schemeClr val="accent6"/>
                </a:solidFill>
              </a:rPr>
              <a:t>Refurbishment</a:t>
            </a:r>
            <a:endParaRPr lang="de-DE" sz="2400" b="1" i="1" dirty="0">
              <a:solidFill>
                <a:schemeClr val="accent6"/>
              </a:solidFill>
            </a:endParaRPr>
          </a:p>
        </p:txBody>
      </p:sp>
      <p:sp>
        <p:nvSpPr>
          <p:cNvPr id="19" name="Textfeld 18">
            <a:extLst>
              <a:ext uri="{FF2B5EF4-FFF2-40B4-BE49-F238E27FC236}">
                <a16:creationId xmlns:a16="http://schemas.microsoft.com/office/drawing/2014/main" id="{41E018E9-9FC3-1A4F-96CE-FA2FAED304E1}"/>
              </a:ext>
            </a:extLst>
          </p:cNvPr>
          <p:cNvSpPr txBox="1"/>
          <p:nvPr/>
        </p:nvSpPr>
        <p:spPr>
          <a:xfrm>
            <a:off x="6591625" y="2204715"/>
            <a:ext cx="1498036" cy="646331"/>
          </a:xfrm>
          <a:prstGeom prst="rect">
            <a:avLst/>
          </a:prstGeom>
          <a:noFill/>
        </p:spPr>
        <p:txBody>
          <a:bodyPr wrap="square" rtlCol="0">
            <a:spAutoFit/>
          </a:bodyPr>
          <a:lstStyle/>
          <a:p>
            <a:pPr algn="ctr"/>
            <a:r>
              <a:rPr lang="de-DE" b="1" dirty="0"/>
              <a:t>Sasa MA (Service)</a:t>
            </a:r>
          </a:p>
        </p:txBody>
      </p:sp>
      <p:sp>
        <p:nvSpPr>
          <p:cNvPr id="20" name="Textfeld 19">
            <a:extLst>
              <a:ext uri="{FF2B5EF4-FFF2-40B4-BE49-F238E27FC236}">
                <a16:creationId xmlns:a16="http://schemas.microsoft.com/office/drawing/2014/main" id="{59C85E13-7499-3B40-89CC-7E972B6633C7}"/>
              </a:ext>
            </a:extLst>
          </p:cNvPr>
          <p:cNvSpPr txBox="1"/>
          <p:nvPr/>
        </p:nvSpPr>
        <p:spPr>
          <a:xfrm>
            <a:off x="9778999" y="2190280"/>
            <a:ext cx="2413001" cy="1261884"/>
          </a:xfrm>
          <a:prstGeom prst="rect">
            <a:avLst/>
          </a:prstGeom>
          <a:noFill/>
        </p:spPr>
        <p:txBody>
          <a:bodyPr wrap="square" rtlCol="0">
            <a:spAutoFit/>
          </a:bodyPr>
          <a:lstStyle/>
          <a:p>
            <a:r>
              <a:rPr lang="de-DE" sz="2400" b="1" i="1" dirty="0">
                <a:solidFill>
                  <a:srgbClr val="00B050"/>
                </a:solidFill>
              </a:rPr>
              <a:t>- Export (Non-EU)</a:t>
            </a:r>
          </a:p>
          <a:p>
            <a:r>
              <a:rPr lang="de-DE" sz="2400" b="1" i="1" dirty="0">
                <a:solidFill>
                  <a:srgbClr val="00B050"/>
                </a:solidFill>
              </a:rPr>
              <a:t>- nachhaltige </a:t>
            </a:r>
            <a:r>
              <a:rPr lang="de-DE" sz="2800" b="1" i="1" u="sng" dirty="0">
                <a:solidFill>
                  <a:srgbClr val="00B050"/>
                </a:solidFill>
              </a:rPr>
              <a:t>Verwertung</a:t>
            </a:r>
          </a:p>
        </p:txBody>
      </p:sp>
      <p:sp>
        <p:nvSpPr>
          <p:cNvPr id="21" name="Pfeil nach unten 20">
            <a:extLst>
              <a:ext uri="{FF2B5EF4-FFF2-40B4-BE49-F238E27FC236}">
                <a16:creationId xmlns:a16="http://schemas.microsoft.com/office/drawing/2014/main" id="{89816F50-5CE7-C845-832F-AF10A792CCEE}"/>
              </a:ext>
            </a:extLst>
          </p:cNvPr>
          <p:cNvSpPr/>
          <p:nvPr/>
        </p:nvSpPr>
        <p:spPr>
          <a:xfrm rot="20734165">
            <a:off x="7712311" y="2983563"/>
            <a:ext cx="300814" cy="14138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F366283A-8413-6D4E-AB6D-0098D95AFB5C}"/>
              </a:ext>
            </a:extLst>
          </p:cNvPr>
          <p:cNvSpPr txBox="1"/>
          <p:nvPr/>
        </p:nvSpPr>
        <p:spPr>
          <a:xfrm>
            <a:off x="7410175" y="4621026"/>
            <a:ext cx="1797332" cy="369332"/>
          </a:xfrm>
          <a:prstGeom prst="rect">
            <a:avLst/>
          </a:prstGeom>
          <a:noFill/>
        </p:spPr>
        <p:txBody>
          <a:bodyPr wrap="square" rtlCol="0">
            <a:spAutoFit/>
          </a:bodyPr>
          <a:lstStyle/>
          <a:p>
            <a:r>
              <a:rPr lang="de-DE" b="1" dirty="0"/>
              <a:t>Ratio Recycling</a:t>
            </a:r>
          </a:p>
        </p:txBody>
      </p:sp>
      <p:sp>
        <p:nvSpPr>
          <p:cNvPr id="25" name="Rahmen 24">
            <a:extLst>
              <a:ext uri="{FF2B5EF4-FFF2-40B4-BE49-F238E27FC236}">
                <a16:creationId xmlns:a16="http://schemas.microsoft.com/office/drawing/2014/main" id="{265244E8-2DEF-104D-82C2-8953512A0D39}"/>
              </a:ext>
            </a:extLst>
          </p:cNvPr>
          <p:cNvSpPr/>
          <p:nvPr/>
        </p:nvSpPr>
        <p:spPr>
          <a:xfrm>
            <a:off x="7283493" y="4526234"/>
            <a:ext cx="1785153" cy="55065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6" name="Rahmen 25">
            <a:extLst>
              <a:ext uri="{FF2B5EF4-FFF2-40B4-BE49-F238E27FC236}">
                <a16:creationId xmlns:a16="http://schemas.microsoft.com/office/drawing/2014/main" id="{8362405A-8B8F-604E-AD4D-7734C9DDF0BD}"/>
              </a:ext>
            </a:extLst>
          </p:cNvPr>
          <p:cNvSpPr/>
          <p:nvPr/>
        </p:nvSpPr>
        <p:spPr>
          <a:xfrm>
            <a:off x="6617202" y="2112598"/>
            <a:ext cx="1517368" cy="78774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8" name="Textfeld 27">
            <a:extLst>
              <a:ext uri="{FF2B5EF4-FFF2-40B4-BE49-F238E27FC236}">
                <a16:creationId xmlns:a16="http://schemas.microsoft.com/office/drawing/2014/main" id="{1446087D-75BD-3247-A66A-0B15B6EBE4DC}"/>
              </a:ext>
            </a:extLst>
          </p:cNvPr>
          <p:cNvSpPr txBox="1"/>
          <p:nvPr/>
        </p:nvSpPr>
        <p:spPr>
          <a:xfrm>
            <a:off x="6903960" y="5127617"/>
            <a:ext cx="3222293" cy="1477328"/>
          </a:xfrm>
          <a:prstGeom prst="rect">
            <a:avLst/>
          </a:prstGeom>
          <a:noFill/>
        </p:spPr>
        <p:txBody>
          <a:bodyPr wrap="square" rtlCol="0">
            <a:spAutoFit/>
          </a:bodyPr>
          <a:lstStyle/>
          <a:p>
            <a:r>
              <a:rPr lang="de-DE" b="1" i="1" dirty="0">
                <a:solidFill>
                  <a:schemeClr val="accent6"/>
                </a:solidFill>
              </a:rPr>
              <a:t>- Demontage,  </a:t>
            </a:r>
          </a:p>
          <a:p>
            <a:r>
              <a:rPr lang="de-DE" b="1" i="1" dirty="0">
                <a:solidFill>
                  <a:schemeClr val="accent6"/>
                </a:solidFill>
              </a:rPr>
              <a:t>- Wertstoffe trennen </a:t>
            </a:r>
          </a:p>
          <a:p>
            <a:r>
              <a:rPr lang="de-DE" b="1" i="1" dirty="0">
                <a:solidFill>
                  <a:schemeClr val="accent6"/>
                </a:solidFill>
              </a:rPr>
              <a:t>(A,B,C Grad), </a:t>
            </a:r>
          </a:p>
          <a:p>
            <a:r>
              <a:rPr lang="de-DE" b="1" i="1" dirty="0">
                <a:solidFill>
                  <a:schemeClr val="accent6"/>
                </a:solidFill>
              </a:rPr>
              <a:t>- Vermarktung Wertstoffe</a:t>
            </a:r>
          </a:p>
          <a:p>
            <a:r>
              <a:rPr lang="de-DE" b="1" i="1" dirty="0">
                <a:solidFill>
                  <a:schemeClr val="accent6"/>
                </a:solidFill>
              </a:rPr>
              <a:t>- Recycling Wertstoffe</a:t>
            </a:r>
          </a:p>
        </p:txBody>
      </p:sp>
      <p:sp>
        <p:nvSpPr>
          <p:cNvPr id="29" name="Rahmen 28">
            <a:extLst>
              <a:ext uri="{FF2B5EF4-FFF2-40B4-BE49-F238E27FC236}">
                <a16:creationId xmlns:a16="http://schemas.microsoft.com/office/drawing/2014/main" id="{E30E20D4-B699-7D45-8DE3-9A72B9C01E19}"/>
              </a:ext>
            </a:extLst>
          </p:cNvPr>
          <p:cNvSpPr/>
          <p:nvPr/>
        </p:nvSpPr>
        <p:spPr>
          <a:xfrm>
            <a:off x="448634" y="4437049"/>
            <a:ext cx="2481311" cy="1847677"/>
          </a:xfrm>
          <a:prstGeom prst="fram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00B050"/>
              </a:solidFill>
            </a:endParaRPr>
          </a:p>
        </p:txBody>
      </p:sp>
      <p:grpSp>
        <p:nvGrpSpPr>
          <p:cNvPr id="15" name="Gruppieren 14">
            <a:extLst>
              <a:ext uri="{FF2B5EF4-FFF2-40B4-BE49-F238E27FC236}">
                <a16:creationId xmlns:a16="http://schemas.microsoft.com/office/drawing/2014/main" id="{0567D549-0D48-2045-9816-8E1316B6E797}"/>
              </a:ext>
            </a:extLst>
          </p:cNvPr>
          <p:cNvGrpSpPr/>
          <p:nvPr/>
        </p:nvGrpSpPr>
        <p:grpSpPr>
          <a:xfrm>
            <a:off x="4160923" y="4267594"/>
            <a:ext cx="2350064" cy="1154224"/>
            <a:chOff x="4160923" y="4267594"/>
            <a:chExt cx="2350064" cy="1154224"/>
          </a:xfrm>
        </p:grpSpPr>
        <p:sp>
          <p:nvSpPr>
            <p:cNvPr id="17" name="Textfeld 16">
              <a:extLst>
                <a:ext uri="{FF2B5EF4-FFF2-40B4-BE49-F238E27FC236}">
                  <a16:creationId xmlns:a16="http://schemas.microsoft.com/office/drawing/2014/main" id="{83500DC8-1649-C040-BFF7-DC07339FB7C3}"/>
                </a:ext>
              </a:extLst>
            </p:cNvPr>
            <p:cNvSpPr txBox="1"/>
            <p:nvPr/>
          </p:nvSpPr>
          <p:spPr>
            <a:xfrm>
              <a:off x="4242900" y="4397026"/>
              <a:ext cx="2247900" cy="646331"/>
            </a:xfrm>
            <a:prstGeom prst="rect">
              <a:avLst/>
            </a:prstGeom>
            <a:noFill/>
          </p:spPr>
          <p:txBody>
            <a:bodyPr wrap="square" rtlCol="0">
              <a:spAutoFit/>
            </a:bodyPr>
            <a:lstStyle/>
            <a:p>
              <a:pPr algn="ctr"/>
              <a:r>
                <a:rPr lang="de-DE" b="1" dirty="0"/>
                <a:t>Sasa Services,</a:t>
              </a:r>
            </a:p>
            <a:p>
              <a:pPr algn="ctr"/>
              <a:r>
                <a:rPr lang="de-DE" b="1" dirty="0"/>
                <a:t>Mannheim</a:t>
              </a:r>
            </a:p>
          </p:txBody>
        </p:sp>
        <p:sp>
          <p:nvSpPr>
            <p:cNvPr id="24" name="Rahmen 23">
              <a:extLst>
                <a:ext uri="{FF2B5EF4-FFF2-40B4-BE49-F238E27FC236}">
                  <a16:creationId xmlns:a16="http://schemas.microsoft.com/office/drawing/2014/main" id="{E364A0DE-8AFD-2742-B6B5-9A57D4558FD3}"/>
                </a:ext>
              </a:extLst>
            </p:cNvPr>
            <p:cNvSpPr/>
            <p:nvPr/>
          </p:nvSpPr>
          <p:spPr>
            <a:xfrm>
              <a:off x="4160923" y="4267594"/>
              <a:ext cx="2350064" cy="115422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 name="Textfeld 2">
              <a:extLst>
                <a:ext uri="{FF2B5EF4-FFF2-40B4-BE49-F238E27FC236}">
                  <a16:creationId xmlns:a16="http://schemas.microsoft.com/office/drawing/2014/main" id="{ADC132E1-CA92-4041-8224-B5F3996BCAE6}"/>
                </a:ext>
              </a:extLst>
            </p:cNvPr>
            <p:cNvSpPr txBox="1"/>
            <p:nvPr/>
          </p:nvSpPr>
          <p:spPr>
            <a:xfrm>
              <a:off x="4280106" y="4942951"/>
              <a:ext cx="2095500" cy="369332"/>
            </a:xfrm>
            <a:prstGeom prst="rect">
              <a:avLst/>
            </a:prstGeom>
            <a:noFill/>
          </p:spPr>
          <p:txBody>
            <a:bodyPr wrap="square" rtlCol="0">
              <a:spAutoFit/>
            </a:bodyPr>
            <a:lstStyle/>
            <a:p>
              <a:r>
                <a:rPr lang="de-DE" dirty="0">
                  <a:solidFill>
                    <a:schemeClr val="accent6"/>
                  </a:solidFill>
                </a:rPr>
                <a:t>ISO 9001, ISO 14001</a:t>
              </a:r>
            </a:p>
          </p:txBody>
        </p:sp>
      </p:grpSp>
      <p:sp>
        <p:nvSpPr>
          <p:cNvPr id="27" name="Rahmen 26">
            <a:extLst>
              <a:ext uri="{FF2B5EF4-FFF2-40B4-BE49-F238E27FC236}">
                <a16:creationId xmlns:a16="http://schemas.microsoft.com/office/drawing/2014/main" id="{E871BB35-4996-3646-ACBE-48231EE556A4}"/>
              </a:ext>
            </a:extLst>
          </p:cNvPr>
          <p:cNvSpPr/>
          <p:nvPr/>
        </p:nvSpPr>
        <p:spPr>
          <a:xfrm>
            <a:off x="9876776" y="1345171"/>
            <a:ext cx="1985704" cy="88510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7" name="Textfeld 6">
            <a:extLst>
              <a:ext uri="{FF2B5EF4-FFF2-40B4-BE49-F238E27FC236}">
                <a16:creationId xmlns:a16="http://schemas.microsoft.com/office/drawing/2014/main" id="{35A06C96-5E7B-3843-BD10-AFD44709DEEA}"/>
              </a:ext>
            </a:extLst>
          </p:cNvPr>
          <p:cNvSpPr txBox="1"/>
          <p:nvPr/>
        </p:nvSpPr>
        <p:spPr>
          <a:xfrm>
            <a:off x="9859788" y="1463821"/>
            <a:ext cx="2002692" cy="923330"/>
          </a:xfrm>
          <a:prstGeom prst="rect">
            <a:avLst/>
          </a:prstGeom>
          <a:noFill/>
        </p:spPr>
        <p:txBody>
          <a:bodyPr wrap="square" rtlCol="0">
            <a:spAutoFit/>
          </a:bodyPr>
          <a:lstStyle/>
          <a:p>
            <a:pPr algn="ctr"/>
            <a:r>
              <a:rPr lang="de-DE" b="1" dirty="0"/>
              <a:t>COREXX Trading,</a:t>
            </a:r>
          </a:p>
          <a:p>
            <a:pPr algn="ctr"/>
            <a:r>
              <a:rPr lang="de-DE" b="1" dirty="0"/>
              <a:t>Mannheim</a:t>
            </a:r>
          </a:p>
          <a:p>
            <a:endParaRPr lang="de-DE" dirty="0"/>
          </a:p>
        </p:txBody>
      </p:sp>
      <p:sp>
        <p:nvSpPr>
          <p:cNvPr id="30" name="Pfeil nach unten 29">
            <a:extLst>
              <a:ext uri="{FF2B5EF4-FFF2-40B4-BE49-F238E27FC236}">
                <a16:creationId xmlns:a16="http://schemas.microsoft.com/office/drawing/2014/main" id="{3A1BE6E1-CF14-BB47-8B50-131FC6BAD98B}"/>
              </a:ext>
            </a:extLst>
          </p:cNvPr>
          <p:cNvSpPr/>
          <p:nvPr/>
        </p:nvSpPr>
        <p:spPr>
          <a:xfrm>
            <a:off x="10381373" y="3427459"/>
            <a:ext cx="194385" cy="1291813"/>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79292D53-7A23-9F49-9067-D391BC8CBE12}"/>
              </a:ext>
            </a:extLst>
          </p:cNvPr>
          <p:cNvSpPr txBox="1"/>
          <p:nvPr/>
        </p:nvSpPr>
        <p:spPr>
          <a:xfrm>
            <a:off x="10621455" y="3797591"/>
            <a:ext cx="902644" cy="400110"/>
          </a:xfrm>
          <a:prstGeom prst="rect">
            <a:avLst/>
          </a:prstGeom>
          <a:noFill/>
        </p:spPr>
        <p:txBody>
          <a:bodyPr wrap="square" rtlCol="0">
            <a:spAutoFit/>
          </a:bodyPr>
          <a:lstStyle/>
          <a:p>
            <a:r>
              <a:rPr lang="de-DE" sz="2000" b="1" dirty="0"/>
              <a:t>D/EU</a:t>
            </a:r>
          </a:p>
        </p:txBody>
      </p:sp>
      <p:sp>
        <p:nvSpPr>
          <p:cNvPr id="9" name="Textfeld 8">
            <a:extLst>
              <a:ext uri="{FF2B5EF4-FFF2-40B4-BE49-F238E27FC236}">
                <a16:creationId xmlns:a16="http://schemas.microsoft.com/office/drawing/2014/main" id="{4BBC06A9-92ED-3442-8D5E-2B0CE0F511C5}"/>
              </a:ext>
            </a:extLst>
          </p:cNvPr>
          <p:cNvSpPr txBox="1"/>
          <p:nvPr/>
        </p:nvSpPr>
        <p:spPr>
          <a:xfrm>
            <a:off x="9998792" y="4978200"/>
            <a:ext cx="1741672" cy="646331"/>
          </a:xfrm>
          <a:prstGeom prst="rect">
            <a:avLst/>
          </a:prstGeom>
          <a:noFill/>
        </p:spPr>
        <p:txBody>
          <a:bodyPr wrap="square" rtlCol="0">
            <a:spAutoFit/>
          </a:bodyPr>
          <a:lstStyle/>
          <a:p>
            <a:r>
              <a:rPr lang="de-DE" dirty="0"/>
              <a:t>Einzelhandel,</a:t>
            </a:r>
          </a:p>
          <a:p>
            <a:r>
              <a:rPr lang="de-DE" dirty="0"/>
              <a:t>Online Handel</a:t>
            </a:r>
          </a:p>
        </p:txBody>
      </p:sp>
      <p:sp>
        <p:nvSpPr>
          <p:cNvPr id="13" name="Textfeld 12">
            <a:extLst>
              <a:ext uri="{FF2B5EF4-FFF2-40B4-BE49-F238E27FC236}">
                <a16:creationId xmlns:a16="http://schemas.microsoft.com/office/drawing/2014/main" id="{1AE2EE64-4993-1B40-A448-71B75CE637A7}"/>
              </a:ext>
            </a:extLst>
          </p:cNvPr>
          <p:cNvSpPr txBox="1"/>
          <p:nvPr/>
        </p:nvSpPr>
        <p:spPr>
          <a:xfrm rot="20106183">
            <a:off x="3338101" y="5860030"/>
            <a:ext cx="1371081" cy="369332"/>
          </a:xfrm>
          <a:prstGeom prst="rect">
            <a:avLst/>
          </a:prstGeom>
          <a:noFill/>
        </p:spPr>
        <p:txBody>
          <a:bodyPr wrap="none" rtlCol="0">
            <a:spAutoFit/>
          </a:bodyPr>
          <a:lstStyle/>
          <a:p>
            <a:r>
              <a:rPr lang="de-DE" dirty="0"/>
              <a:t>A – Waren &amp;</a:t>
            </a:r>
          </a:p>
        </p:txBody>
      </p:sp>
      <p:sp>
        <p:nvSpPr>
          <p:cNvPr id="31" name="Textfeld 30">
            <a:extLst>
              <a:ext uri="{FF2B5EF4-FFF2-40B4-BE49-F238E27FC236}">
                <a16:creationId xmlns:a16="http://schemas.microsoft.com/office/drawing/2014/main" id="{B40C8EDD-18BB-2943-888A-9CE8655E6F48}"/>
              </a:ext>
            </a:extLst>
          </p:cNvPr>
          <p:cNvSpPr txBox="1"/>
          <p:nvPr/>
        </p:nvSpPr>
        <p:spPr>
          <a:xfrm rot="20078182">
            <a:off x="3279439" y="6067203"/>
            <a:ext cx="1805955" cy="369332"/>
          </a:xfrm>
          <a:prstGeom prst="rect">
            <a:avLst/>
          </a:prstGeom>
          <a:noFill/>
        </p:spPr>
        <p:txBody>
          <a:bodyPr wrap="square" rtlCol="0">
            <a:spAutoFit/>
          </a:bodyPr>
          <a:lstStyle/>
          <a:p>
            <a:r>
              <a:rPr lang="de-DE" dirty="0"/>
              <a:t>&gt; 50% B - Waren</a:t>
            </a:r>
          </a:p>
        </p:txBody>
      </p:sp>
      <p:sp>
        <p:nvSpPr>
          <p:cNvPr id="32" name="Rahmen 31">
            <a:extLst>
              <a:ext uri="{FF2B5EF4-FFF2-40B4-BE49-F238E27FC236}">
                <a16:creationId xmlns:a16="http://schemas.microsoft.com/office/drawing/2014/main" id="{AA91F77B-CC06-1345-805D-DFBFAADCFD5D}"/>
              </a:ext>
            </a:extLst>
          </p:cNvPr>
          <p:cNvSpPr/>
          <p:nvPr/>
        </p:nvSpPr>
        <p:spPr>
          <a:xfrm rot="20048566">
            <a:off x="3761773" y="2701849"/>
            <a:ext cx="2166430" cy="72938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22" name="Rechteck 21">
            <a:extLst>
              <a:ext uri="{FF2B5EF4-FFF2-40B4-BE49-F238E27FC236}">
                <a16:creationId xmlns:a16="http://schemas.microsoft.com/office/drawing/2014/main" id="{A44ECC35-3C0C-C24B-B83C-C58363831ECD}"/>
              </a:ext>
            </a:extLst>
          </p:cNvPr>
          <p:cNvSpPr/>
          <p:nvPr/>
        </p:nvSpPr>
        <p:spPr>
          <a:xfrm rot="19993955">
            <a:off x="3853754" y="2762490"/>
            <a:ext cx="1983428" cy="646331"/>
          </a:xfrm>
          <a:prstGeom prst="rect">
            <a:avLst/>
          </a:prstGeom>
        </p:spPr>
        <p:txBody>
          <a:bodyPr wrap="none">
            <a:spAutoFit/>
          </a:bodyPr>
          <a:lstStyle/>
          <a:p>
            <a:pPr algn="ctr"/>
            <a:r>
              <a:rPr lang="de-DE" dirty="0"/>
              <a:t>&lt; 50% B – Waren &amp;</a:t>
            </a:r>
          </a:p>
          <a:p>
            <a:pPr algn="ctr"/>
            <a:r>
              <a:rPr lang="de-DE" dirty="0"/>
              <a:t>C- Waren</a:t>
            </a:r>
          </a:p>
        </p:txBody>
      </p:sp>
      <p:sp>
        <p:nvSpPr>
          <p:cNvPr id="34" name="Pfeil nach rechts 33">
            <a:extLst>
              <a:ext uri="{FF2B5EF4-FFF2-40B4-BE49-F238E27FC236}">
                <a16:creationId xmlns:a16="http://schemas.microsoft.com/office/drawing/2014/main" id="{7AD173EE-F16D-9342-870E-A83EA49852A9}"/>
              </a:ext>
            </a:extLst>
          </p:cNvPr>
          <p:cNvSpPr/>
          <p:nvPr/>
        </p:nvSpPr>
        <p:spPr>
          <a:xfrm rot="20102337">
            <a:off x="3288477" y="4917159"/>
            <a:ext cx="567837" cy="5248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Pfeil nach rechts 34">
            <a:extLst>
              <a:ext uri="{FF2B5EF4-FFF2-40B4-BE49-F238E27FC236}">
                <a16:creationId xmlns:a16="http://schemas.microsoft.com/office/drawing/2014/main" id="{E1B30FCD-2719-4948-8F1E-165AF1667D4D}"/>
              </a:ext>
            </a:extLst>
          </p:cNvPr>
          <p:cNvSpPr/>
          <p:nvPr/>
        </p:nvSpPr>
        <p:spPr>
          <a:xfrm rot="20102337">
            <a:off x="3078867" y="3535999"/>
            <a:ext cx="3462926" cy="5248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Pfeil nach rechts 35">
            <a:extLst>
              <a:ext uri="{FF2B5EF4-FFF2-40B4-BE49-F238E27FC236}">
                <a16:creationId xmlns:a16="http://schemas.microsoft.com/office/drawing/2014/main" id="{E4B657AE-67A0-114A-91B5-67AB7CFFFC3C}"/>
              </a:ext>
            </a:extLst>
          </p:cNvPr>
          <p:cNvSpPr/>
          <p:nvPr/>
        </p:nvSpPr>
        <p:spPr>
          <a:xfrm rot="20188654">
            <a:off x="8364911" y="2001441"/>
            <a:ext cx="1062823" cy="5022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ahmen 36">
            <a:extLst>
              <a:ext uri="{FF2B5EF4-FFF2-40B4-BE49-F238E27FC236}">
                <a16:creationId xmlns:a16="http://schemas.microsoft.com/office/drawing/2014/main" id="{175515E2-5E84-A04A-97E0-39ED4BE39200}"/>
              </a:ext>
            </a:extLst>
          </p:cNvPr>
          <p:cNvSpPr/>
          <p:nvPr/>
        </p:nvSpPr>
        <p:spPr>
          <a:xfrm rot="20048566">
            <a:off x="3211327" y="5832034"/>
            <a:ext cx="1728550" cy="66250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38" name="Pfeil nach unten 37">
            <a:extLst>
              <a:ext uri="{FF2B5EF4-FFF2-40B4-BE49-F238E27FC236}">
                <a16:creationId xmlns:a16="http://schemas.microsoft.com/office/drawing/2014/main" id="{A2200855-B75C-F249-BC83-D1886436B4B1}"/>
              </a:ext>
            </a:extLst>
          </p:cNvPr>
          <p:cNvSpPr/>
          <p:nvPr/>
        </p:nvSpPr>
        <p:spPr>
          <a:xfrm>
            <a:off x="1415246" y="3907879"/>
            <a:ext cx="322017" cy="42972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ahmen 38">
            <a:extLst>
              <a:ext uri="{FF2B5EF4-FFF2-40B4-BE49-F238E27FC236}">
                <a16:creationId xmlns:a16="http://schemas.microsoft.com/office/drawing/2014/main" id="{BB62823A-BD76-BA41-AA9D-2AD30DE9BC27}"/>
              </a:ext>
            </a:extLst>
          </p:cNvPr>
          <p:cNvSpPr/>
          <p:nvPr/>
        </p:nvSpPr>
        <p:spPr>
          <a:xfrm>
            <a:off x="9939284" y="4941350"/>
            <a:ext cx="1612689" cy="69096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0" name="Textfeld 39">
            <a:extLst>
              <a:ext uri="{FF2B5EF4-FFF2-40B4-BE49-F238E27FC236}">
                <a16:creationId xmlns:a16="http://schemas.microsoft.com/office/drawing/2014/main" id="{C44EA67E-9240-604F-87FC-DB8E77F13A6A}"/>
              </a:ext>
            </a:extLst>
          </p:cNvPr>
          <p:cNvSpPr txBox="1"/>
          <p:nvPr/>
        </p:nvSpPr>
        <p:spPr>
          <a:xfrm>
            <a:off x="9876776" y="5794149"/>
            <a:ext cx="1786764" cy="584775"/>
          </a:xfrm>
          <a:prstGeom prst="rect">
            <a:avLst/>
          </a:prstGeom>
          <a:noFill/>
        </p:spPr>
        <p:txBody>
          <a:bodyPr wrap="square" rtlCol="0">
            <a:spAutoFit/>
          </a:bodyPr>
          <a:lstStyle/>
          <a:p>
            <a:r>
              <a:rPr lang="de-DE" sz="3200" b="1" u="sng" dirty="0">
                <a:solidFill>
                  <a:srgbClr val="00B050"/>
                </a:solidFill>
              </a:rPr>
              <a:t>Nutzung</a:t>
            </a:r>
          </a:p>
        </p:txBody>
      </p:sp>
      <p:sp>
        <p:nvSpPr>
          <p:cNvPr id="11" name="Textfeld 10">
            <a:extLst>
              <a:ext uri="{FF2B5EF4-FFF2-40B4-BE49-F238E27FC236}">
                <a16:creationId xmlns:a16="http://schemas.microsoft.com/office/drawing/2014/main" id="{E8EF5CFB-1633-774A-A69F-7F081333A423}"/>
              </a:ext>
            </a:extLst>
          </p:cNvPr>
          <p:cNvSpPr txBox="1"/>
          <p:nvPr/>
        </p:nvSpPr>
        <p:spPr>
          <a:xfrm rot="4465765">
            <a:off x="6900088" y="3571542"/>
            <a:ext cx="1241226" cy="369332"/>
          </a:xfrm>
          <a:prstGeom prst="rect">
            <a:avLst/>
          </a:prstGeom>
          <a:noFill/>
        </p:spPr>
        <p:txBody>
          <a:bodyPr wrap="square" rtlCol="0">
            <a:spAutoFit/>
          </a:bodyPr>
          <a:lstStyle/>
          <a:p>
            <a:r>
              <a:rPr lang="de-DE" dirty="0">
                <a:solidFill>
                  <a:srgbClr val="00B050"/>
                </a:solidFill>
              </a:rPr>
              <a:t>irreparabel</a:t>
            </a:r>
          </a:p>
        </p:txBody>
      </p:sp>
      <p:sp>
        <p:nvSpPr>
          <p:cNvPr id="14" name="Textfeld 13">
            <a:extLst>
              <a:ext uri="{FF2B5EF4-FFF2-40B4-BE49-F238E27FC236}">
                <a16:creationId xmlns:a16="http://schemas.microsoft.com/office/drawing/2014/main" id="{9A44B571-65DA-DD4E-94E3-2A41217C61FD}"/>
              </a:ext>
            </a:extLst>
          </p:cNvPr>
          <p:cNvSpPr txBox="1"/>
          <p:nvPr/>
        </p:nvSpPr>
        <p:spPr>
          <a:xfrm>
            <a:off x="2338839" y="681534"/>
            <a:ext cx="6557483" cy="523220"/>
          </a:xfrm>
          <a:prstGeom prst="rect">
            <a:avLst/>
          </a:prstGeom>
          <a:noFill/>
        </p:spPr>
        <p:txBody>
          <a:bodyPr wrap="square" rtlCol="0">
            <a:spAutoFit/>
          </a:bodyPr>
          <a:lstStyle/>
          <a:p>
            <a:r>
              <a:rPr lang="de-DE" sz="2800" b="1" u="sng" dirty="0">
                <a:solidFill>
                  <a:schemeClr val="accent6"/>
                </a:solidFill>
              </a:rPr>
              <a:t>Nachhaltige Warenverwertung bei Sasa</a:t>
            </a:r>
          </a:p>
        </p:txBody>
      </p:sp>
    </p:spTree>
    <p:extLst>
      <p:ext uri="{BB962C8B-B14F-4D97-AF65-F5344CB8AC3E}">
        <p14:creationId xmlns:p14="http://schemas.microsoft.com/office/powerpoint/2010/main" val="845246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6591300" cy="245170"/>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3"/>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hteck 2">
            <a:extLst>
              <a:ext uri="{FF2B5EF4-FFF2-40B4-BE49-F238E27FC236}">
                <a16:creationId xmlns:a16="http://schemas.microsoft.com/office/drawing/2014/main" id="{B65B6328-14F9-644D-8869-224299223D5F}"/>
              </a:ext>
            </a:extLst>
          </p:cNvPr>
          <p:cNvSpPr/>
          <p:nvPr/>
        </p:nvSpPr>
        <p:spPr>
          <a:xfrm>
            <a:off x="165100" y="602905"/>
            <a:ext cx="11673974" cy="1077218"/>
          </a:xfrm>
          <a:prstGeom prst="rect">
            <a:avLst/>
          </a:prstGeom>
        </p:spPr>
        <p:txBody>
          <a:bodyPr wrap="square">
            <a:spAutoFit/>
          </a:bodyPr>
          <a:lstStyle/>
          <a:p>
            <a:r>
              <a:rPr lang="de-DE" sz="2800" b="1" i="1" u="sng" dirty="0">
                <a:solidFill>
                  <a:schemeClr val="accent6"/>
                </a:solidFill>
              </a:rPr>
              <a:t>Sasa Group – Management nach ISO Zertifizierung</a:t>
            </a:r>
          </a:p>
          <a:p>
            <a:r>
              <a:rPr lang="de-DE" dirty="0">
                <a:solidFill>
                  <a:schemeClr val="accent6"/>
                </a:solidFill>
              </a:rPr>
              <a:t>Wir bieten ein umfassendes nachhaltiges Dienstleistungsangebot: alles aus einer Hand an, von der Wareneingangskontrolle bis hin zur fachgerechten Entsorgung oder Wiedervermarktung und einer datenschutzkonformen Abwicklung</a:t>
            </a:r>
            <a:endParaRPr lang="de-DE" sz="2800" b="1" i="1" u="sng" dirty="0">
              <a:solidFill>
                <a:schemeClr val="accent6"/>
              </a:solidFill>
            </a:endParaRPr>
          </a:p>
        </p:txBody>
      </p:sp>
      <p:sp>
        <p:nvSpPr>
          <p:cNvPr id="4" name="Textfeld 3">
            <a:extLst>
              <a:ext uri="{FF2B5EF4-FFF2-40B4-BE49-F238E27FC236}">
                <a16:creationId xmlns:a16="http://schemas.microsoft.com/office/drawing/2014/main" id="{D0B79B6D-C61E-2E4F-88BC-0544B24E73E8}"/>
              </a:ext>
            </a:extLst>
          </p:cNvPr>
          <p:cNvSpPr txBox="1"/>
          <p:nvPr/>
        </p:nvSpPr>
        <p:spPr>
          <a:xfrm>
            <a:off x="469231" y="1834011"/>
            <a:ext cx="10828421" cy="4801314"/>
          </a:xfrm>
          <a:prstGeom prst="rect">
            <a:avLst/>
          </a:prstGeom>
          <a:noFill/>
        </p:spPr>
        <p:txBody>
          <a:bodyPr wrap="square" rtlCol="0">
            <a:spAutoFit/>
          </a:bodyPr>
          <a:lstStyle/>
          <a:p>
            <a:pPr marL="285750" indent="-285750">
              <a:buFont typeface="Arial" panose="020B0604020202020204" pitchFamily="34" charset="0"/>
              <a:buChar char="•"/>
            </a:pPr>
            <a:r>
              <a:rPr lang="de-DE" b="1" dirty="0"/>
              <a:t>Qualitätsmanagement nach ISO 9001</a:t>
            </a:r>
          </a:p>
          <a:p>
            <a:r>
              <a:rPr lang="de-DE" dirty="0"/>
              <a:t>Durch die Zertifizierung nach ISO 9001 gewährleistet die SASA Group, dass ihre Prozesse und Verfahren nicht nur klar definiert, sondern auch regelmäßig überprüft und optimiert werden. Das bedeutet für Sie als Hersteller oder Discounter, dass Sie sich auf konsistente, effiziente und qualitativ hochwertige Dienstleistungen verlassen können.</a:t>
            </a:r>
          </a:p>
          <a:p>
            <a:r>
              <a:rPr lang="de-DE" dirty="0"/>
              <a:t> </a:t>
            </a:r>
            <a:endParaRPr lang="de-DE" b="1" dirty="0"/>
          </a:p>
          <a:p>
            <a:pPr marL="285750" indent="-285750">
              <a:buFont typeface="Arial" panose="020B0604020202020204" pitchFamily="34" charset="0"/>
              <a:buChar char="•"/>
            </a:pPr>
            <a:r>
              <a:rPr lang="de-DE" b="1" dirty="0"/>
              <a:t>Umweltmanagement nach ISO 14001</a:t>
            </a:r>
          </a:p>
          <a:p>
            <a:r>
              <a:rPr lang="de-DE" dirty="0"/>
              <a:t>Ein verantwortungsbewusster Umgang mit der Umwelt steht bei der SASA Group im Vordergrund. Durch die ISO 14001 Zertifizierung wird sichergestellt, dass alle Aktivitäten der SASA Group umweltfreundlich gestaltet sind und kontinuierlich daraufhin überprüft werden. Dies bedeutet, dass auch Ihre Produkte nachhaltig und umweltfreundlich behandelt werden, was nicht nur für die Umwelt gut ist, sondern auch das Image Ihres Unternehmens positiv beeinflusst.</a:t>
            </a:r>
          </a:p>
          <a:p>
            <a:endParaRPr lang="de-DE" b="1" dirty="0"/>
          </a:p>
          <a:p>
            <a:pPr marL="285750" indent="-285750">
              <a:buFont typeface="Arial" panose="020B0604020202020204" pitchFamily="34" charset="0"/>
              <a:buChar char="•"/>
            </a:pPr>
            <a:r>
              <a:rPr lang="de-DE" b="1" dirty="0"/>
              <a:t>Informationssicherheit nach ISO 27001</a:t>
            </a:r>
          </a:p>
          <a:p>
            <a:r>
              <a:rPr lang="de-DE" dirty="0"/>
              <a:t>Datenschutz hat höchste Priorität in der digitalen Welt. Die SASA Group ist sich dessen bewusst und ist daher nach ISO 27001 zertifiziert. </a:t>
            </a:r>
            <a:r>
              <a:rPr lang="de-DE" dirty="0" err="1"/>
              <a:t>Dadadurch</a:t>
            </a:r>
            <a:r>
              <a:rPr lang="de-DE" dirty="0"/>
              <a:t> wird garantiert, dass alle Daten, die im Rahmen der </a:t>
            </a:r>
            <a:r>
              <a:rPr lang="de-DE" dirty="0" err="1"/>
              <a:t>Retourenbearbeitung</a:t>
            </a:r>
            <a:r>
              <a:rPr lang="de-DE" dirty="0"/>
              <a:t> anfallen, sicher und gemäß den aktuellsten Datenschutzstandards behandelt werden. Vor allem bei Elektrogeräten, die wiederum Daten speichern könnten, ist dies von unschätzbarem Wert.</a:t>
            </a:r>
            <a:endParaRPr lang="de-DE" b="1" dirty="0"/>
          </a:p>
        </p:txBody>
      </p:sp>
    </p:spTree>
    <p:extLst>
      <p:ext uri="{BB962C8B-B14F-4D97-AF65-F5344CB8AC3E}">
        <p14:creationId xmlns:p14="http://schemas.microsoft.com/office/powerpoint/2010/main" val="3865853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6591300" cy="245170"/>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1C333534-7AB9-564F-B676-BADE3635089F}"/>
              </a:ext>
            </a:extLst>
          </p:cNvPr>
          <p:cNvSpPr txBox="1"/>
          <p:nvPr/>
        </p:nvSpPr>
        <p:spPr>
          <a:xfrm>
            <a:off x="7507989" y="740400"/>
            <a:ext cx="3922011" cy="707886"/>
          </a:xfrm>
          <a:prstGeom prst="rect">
            <a:avLst/>
          </a:prstGeom>
          <a:noFill/>
        </p:spPr>
        <p:txBody>
          <a:bodyPr wrap="square" rtlCol="0">
            <a:spAutoFit/>
          </a:bodyPr>
          <a:lstStyle/>
          <a:p>
            <a:r>
              <a:rPr lang="de-DE" sz="2400" b="1" i="1" u="sng" dirty="0">
                <a:solidFill>
                  <a:schemeClr val="accent6"/>
                </a:solidFill>
              </a:rPr>
              <a:t>Sasa: Logistik &amp; Transport</a:t>
            </a:r>
          </a:p>
          <a:p>
            <a:r>
              <a:rPr lang="de-DE" sz="1600" b="1" i="1" u="sng" dirty="0">
                <a:solidFill>
                  <a:schemeClr val="accent6"/>
                </a:solidFill>
              </a:rPr>
              <a:t>Ressourcen schonende Warenbewegungen</a:t>
            </a:r>
          </a:p>
        </p:txBody>
      </p:sp>
      <p:sp>
        <p:nvSpPr>
          <p:cNvPr id="14" name="Textfeld 13">
            <a:extLst>
              <a:ext uri="{FF2B5EF4-FFF2-40B4-BE49-F238E27FC236}">
                <a16:creationId xmlns:a16="http://schemas.microsoft.com/office/drawing/2014/main" id="{0CED35C4-67A8-4C48-84D1-20958E17E2CC}"/>
              </a:ext>
            </a:extLst>
          </p:cNvPr>
          <p:cNvSpPr txBox="1"/>
          <p:nvPr/>
        </p:nvSpPr>
        <p:spPr>
          <a:xfrm>
            <a:off x="1728537" y="760536"/>
            <a:ext cx="4346287" cy="523220"/>
          </a:xfrm>
          <a:prstGeom prst="rect">
            <a:avLst/>
          </a:prstGeom>
          <a:noFill/>
        </p:spPr>
        <p:txBody>
          <a:bodyPr wrap="square" rtlCol="0">
            <a:spAutoFit/>
          </a:bodyPr>
          <a:lstStyle/>
          <a:p>
            <a:r>
              <a:rPr lang="de-DE" sz="2800" b="1" i="1" u="sng" dirty="0"/>
              <a:t>Allg. Logistik &amp; Transport</a:t>
            </a:r>
          </a:p>
        </p:txBody>
      </p:sp>
      <p:pic>
        <p:nvPicPr>
          <p:cNvPr id="7" name="Grafik 6">
            <a:extLst>
              <a:ext uri="{FF2B5EF4-FFF2-40B4-BE49-F238E27FC236}">
                <a16:creationId xmlns:a16="http://schemas.microsoft.com/office/drawing/2014/main" id="{95247BC6-92F4-634E-89BF-BCF2088539E0}"/>
              </a:ext>
            </a:extLst>
          </p:cNvPr>
          <p:cNvPicPr>
            <a:picLocks noChangeAspect="1"/>
          </p:cNvPicPr>
          <p:nvPr/>
        </p:nvPicPr>
        <p:blipFill>
          <a:blip r:embed="rId3"/>
          <a:stretch>
            <a:fillRect/>
          </a:stretch>
        </p:blipFill>
        <p:spPr>
          <a:xfrm>
            <a:off x="2112865" y="1303865"/>
            <a:ext cx="2231203" cy="1153695"/>
          </a:xfrm>
          <a:prstGeom prst="rect">
            <a:avLst/>
          </a:prstGeom>
        </p:spPr>
      </p:pic>
      <p:pic>
        <p:nvPicPr>
          <p:cNvPr id="17" name="Grafik 16">
            <a:extLst>
              <a:ext uri="{FF2B5EF4-FFF2-40B4-BE49-F238E27FC236}">
                <a16:creationId xmlns:a16="http://schemas.microsoft.com/office/drawing/2014/main" id="{F90A2A14-BB40-0943-9E2E-6A0CD972D13E}"/>
              </a:ext>
            </a:extLst>
          </p:cNvPr>
          <p:cNvPicPr>
            <a:picLocks noChangeAspect="1"/>
          </p:cNvPicPr>
          <p:nvPr/>
        </p:nvPicPr>
        <p:blipFill>
          <a:blip r:embed="rId3"/>
          <a:stretch>
            <a:fillRect/>
          </a:stretch>
        </p:blipFill>
        <p:spPr>
          <a:xfrm>
            <a:off x="8136681" y="1636292"/>
            <a:ext cx="2231203" cy="1153695"/>
          </a:xfrm>
          <a:prstGeom prst="rect">
            <a:avLst/>
          </a:prstGeom>
        </p:spPr>
      </p:pic>
      <p:sp>
        <p:nvSpPr>
          <p:cNvPr id="9" name="Pfeil nach unten 8">
            <a:extLst>
              <a:ext uri="{FF2B5EF4-FFF2-40B4-BE49-F238E27FC236}">
                <a16:creationId xmlns:a16="http://schemas.microsoft.com/office/drawing/2014/main" id="{3A389326-477C-6849-8A99-665083ED9FE3}"/>
              </a:ext>
            </a:extLst>
          </p:cNvPr>
          <p:cNvSpPr/>
          <p:nvPr/>
        </p:nvSpPr>
        <p:spPr>
          <a:xfrm>
            <a:off x="3116179" y="2598821"/>
            <a:ext cx="112287" cy="3248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unten 18">
            <a:extLst>
              <a:ext uri="{FF2B5EF4-FFF2-40B4-BE49-F238E27FC236}">
                <a16:creationId xmlns:a16="http://schemas.microsoft.com/office/drawing/2014/main" id="{4D2406CD-DD2C-1447-B5EA-BB4407ADA3B8}"/>
              </a:ext>
            </a:extLst>
          </p:cNvPr>
          <p:cNvSpPr/>
          <p:nvPr/>
        </p:nvSpPr>
        <p:spPr>
          <a:xfrm>
            <a:off x="9196138" y="2923674"/>
            <a:ext cx="112287" cy="3248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a:extLst>
              <a:ext uri="{FF2B5EF4-FFF2-40B4-BE49-F238E27FC236}">
                <a16:creationId xmlns:a16="http://schemas.microsoft.com/office/drawing/2014/main" id="{79594A08-B823-0648-B9EF-40F8ED668FB0}"/>
              </a:ext>
            </a:extLst>
          </p:cNvPr>
          <p:cNvSpPr txBox="1"/>
          <p:nvPr/>
        </p:nvSpPr>
        <p:spPr>
          <a:xfrm>
            <a:off x="7459788" y="3376961"/>
            <a:ext cx="3472697" cy="369332"/>
          </a:xfrm>
          <a:prstGeom prst="rect">
            <a:avLst/>
          </a:prstGeom>
          <a:noFill/>
        </p:spPr>
        <p:txBody>
          <a:bodyPr wrap="square" rtlCol="0">
            <a:spAutoFit/>
          </a:bodyPr>
          <a:lstStyle/>
          <a:p>
            <a:pPr algn="ctr"/>
            <a:r>
              <a:rPr lang="de-DE" b="1" u="sng" dirty="0">
                <a:solidFill>
                  <a:schemeClr val="accent6"/>
                </a:solidFill>
              </a:rPr>
              <a:t>Sasa Group</a:t>
            </a:r>
          </a:p>
        </p:txBody>
      </p:sp>
      <p:sp>
        <p:nvSpPr>
          <p:cNvPr id="16" name="Textfeld 15">
            <a:extLst>
              <a:ext uri="{FF2B5EF4-FFF2-40B4-BE49-F238E27FC236}">
                <a16:creationId xmlns:a16="http://schemas.microsoft.com/office/drawing/2014/main" id="{D451AF3D-B689-BA4A-A50A-4BDC1FA82138}"/>
              </a:ext>
            </a:extLst>
          </p:cNvPr>
          <p:cNvSpPr txBox="1"/>
          <p:nvPr/>
        </p:nvSpPr>
        <p:spPr>
          <a:xfrm>
            <a:off x="2505569" y="3063861"/>
            <a:ext cx="1333505" cy="369332"/>
          </a:xfrm>
          <a:prstGeom prst="rect">
            <a:avLst/>
          </a:prstGeom>
          <a:noFill/>
        </p:spPr>
        <p:txBody>
          <a:bodyPr wrap="square" rtlCol="0">
            <a:spAutoFit/>
          </a:bodyPr>
          <a:lstStyle/>
          <a:p>
            <a:r>
              <a:rPr lang="de-DE" b="1" dirty="0"/>
              <a:t>Großhandel</a:t>
            </a:r>
          </a:p>
        </p:txBody>
      </p:sp>
      <p:sp>
        <p:nvSpPr>
          <p:cNvPr id="25" name="Textfeld 24">
            <a:extLst>
              <a:ext uri="{FF2B5EF4-FFF2-40B4-BE49-F238E27FC236}">
                <a16:creationId xmlns:a16="http://schemas.microsoft.com/office/drawing/2014/main" id="{5EB8C270-75C0-BB46-AC52-DDEA98943A21}"/>
              </a:ext>
            </a:extLst>
          </p:cNvPr>
          <p:cNvSpPr txBox="1"/>
          <p:nvPr/>
        </p:nvSpPr>
        <p:spPr>
          <a:xfrm>
            <a:off x="4460745" y="3304353"/>
            <a:ext cx="1086853" cy="369332"/>
          </a:xfrm>
          <a:prstGeom prst="rect">
            <a:avLst/>
          </a:prstGeom>
          <a:noFill/>
        </p:spPr>
        <p:txBody>
          <a:bodyPr wrap="square" rtlCol="0">
            <a:spAutoFit/>
          </a:bodyPr>
          <a:lstStyle/>
          <a:p>
            <a:r>
              <a:rPr lang="de-DE" dirty="0">
                <a:solidFill>
                  <a:srgbClr val="FF0000"/>
                </a:solidFill>
              </a:rPr>
              <a:t>Transport</a:t>
            </a:r>
          </a:p>
        </p:txBody>
      </p:sp>
      <p:sp>
        <p:nvSpPr>
          <p:cNvPr id="27" name="Pfeil nach unten 26">
            <a:extLst>
              <a:ext uri="{FF2B5EF4-FFF2-40B4-BE49-F238E27FC236}">
                <a16:creationId xmlns:a16="http://schemas.microsoft.com/office/drawing/2014/main" id="{B304A043-4E0C-BD4B-AEE5-4CE535195A53}"/>
              </a:ext>
            </a:extLst>
          </p:cNvPr>
          <p:cNvSpPr/>
          <p:nvPr/>
        </p:nvSpPr>
        <p:spPr>
          <a:xfrm rot="2507737">
            <a:off x="2039364" y="3433193"/>
            <a:ext cx="112287" cy="3248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Pfeil nach unten 27">
            <a:extLst>
              <a:ext uri="{FF2B5EF4-FFF2-40B4-BE49-F238E27FC236}">
                <a16:creationId xmlns:a16="http://schemas.microsoft.com/office/drawing/2014/main" id="{A1CB50E6-6AC3-2D46-A7D7-7BF349AFF480}"/>
              </a:ext>
            </a:extLst>
          </p:cNvPr>
          <p:cNvSpPr/>
          <p:nvPr/>
        </p:nvSpPr>
        <p:spPr>
          <a:xfrm rot="731778">
            <a:off x="2752237" y="3433193"/>
            <a:ext cx="112287" cy="3248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Pfeil nach unten 28">
            <a:extLst>
              <a:ext uri="{FF2B5EF4-FFF2-40B4-BE49-F238E27FC236}">
                <a16:creationId xmlns:a16="http://schemas.microsoft.com/office/drawing/2014/main" id="{E4FFC30C-8244-C946-B2C1-621164CB981D}"/>
              </a:ext>
            </a:extLst>
          </p:cNvPr>
          <p:cNvSpPr/>
          <p:nvPr/>
        </p:nvSpPr>
        <p:spPr>
          <a:xfrm rot="20683632">
            <a:off x="3408966" y="3407618"/>
            <a:ext cx="112287" cy="3248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Pfeil nach unten 30">
            <a:extLst>
              <a:ext uri="{FF2B5EF4-FFF2-40B4-BE49-F238E27FC236}">
                <a16:creationId xmlns:a16="http://schemas.microsoft.com/office/drawing/2014/main" id="{0F10D5CF-8E1E-364B-A75F-2C5BCA3AD304}"/>
              </a:ext>
            </a:extLst>
          </p:cNvPr>
          <p:cNvSpPr/>
          <p:nvPr/>
        </p:nvSpPr>
        <p:spPr>
          <a:xfrm rot="19603821">
            <a:off x="4097539" y="3357979"/>
            <a:ext cx="112287" cy="3248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a:extLst>
              <a:ext uri="{FF2B5EF4-FFF2-40B4-BE49-F238E27FC236}">
                <a16:creationId xmlns:a16="http://schemas.microsoft.com/office/drawing/2014/main" id="{DC10D5F1-1046-874A-BCAF-5F0BDDFC8B86}"/>
              </a:ext>
            </a:extLst>
          </p:cNvPr>
          <p:cNvSpPr txBox="1"/>
          <p:nvPr/>
        </p:nvSpPr>
        <p:spPr>
          <a:xfrm>
            <a:off x="890337" y="3766241"/>
            <a:ext cx="1355281" cy="369332"/>
          </a:xfrm>
          <a:prstGeom prst="rect">
            <a:avLst/>
          </a:prstGeom>
          <a:noFill/>
        </p:spPr>
        <p:txBody>
          <a:bodyPr wrap="square" rtlCol="0">
            <a:spAutoFit/>
          </a:bodyPr>
          <a:lstStyle/>
          <a:p>
            <a:r>
              <a:rPr lang="de-DE" dirty="0"/>
              <a:t>Warehouse</a:t>
            </a:r>
          </a:p>
        </p:txBody>
      </p:sp>
      <p:sp>
        <p:nvSpPr>
          <p:cNvPr id="32" name="Textfeld 31">
            <a:extLst>
              <a:ext uri="{FF2B5EF4-FFF2-40B4-BE49-F238E27FC236}">
                <a16:creationId xmlns:a16="http://schemas.microsoft.com/office/drawing/2014/main" id="{818FB87C-4132-3E4D-99AF-14D53640D4EA}"/>
              </a:ext>
            </a:extLst>
          </p:cNvPr>
          <p:cNvSpPr txBox="1"/>
          <p:nvPr/>
        </p:nvSpPr>
        <p:spPr>
          <a:xfrm>
            <a:off x="2527889" y="3766241"/>
            <a:ext cx="664484" cy="369332"/>
          </a:xfrm>
          <a:prstGeom prst="rect">
            <a:avLst/>
          </a:prstGeom>
          <a:noFill/>
        </p:spPr>
        <p:txBody>
          <a:bodyPr wrap="square" rtlCol="0">
            <a:spAutoFit/>
          </a:bodyPr>
          <a:lstStyle/>
          <a:p>
            <a:r>
              <a:rPr lang="de-DE" dirty="0"/>
              <a:t>B2B</a:t>
            </a:r>
          </a:p>
        </p:txBody>
      </p:sp>
      <p:sp>
        <p:nvSpPr>
          <p:cNvPr id="34" name="Textfeld 33">
            <a:extLst>
              <a:ext uri="{FF2B5EF4-FFF2-40B4-BE49-F238E27FC236}">
                <a16:creationId xmlns:a16="http://schemas.microsoft.com/office/drawing/2014/main" id="{A8978AA1-2C76-6247-B8AB-DC28AB084EF4}"/>
              </a:ext>
            </a:extLst>
          </p:cNvPr>
          <p:cNvSpPr txBox="1"/>
          <p:nvPr/>
        </p:nvSpPr>
        <p:spPr>
          <a:xfrm>
            <a:off x="3332369" y="3766241"/>
            <a:ext cx="664484" cy="369332"/>
          </a:xfrm>
          <a:prstGeom prst="rect">
            <a:avLst/>
          </a:prstGeom>
          <a:noFill/>
        </p:spPr>
        <p:txBody>
          <a:bodyPr wrap="square" rtlCol="0">
            <a:spAutoFit/>
          </a:bodyPr>
          <a:lstStyle/>
          <a:p>
            <a:r>
              <a:rPr lang="de-DE" dirty="0"/>
              <a:t>B2C</a:t>
            </a:r>
          </a:p>
        </p:txBody>
      </p:sp>
      <p:sp>
        <p:nvSpPr>
          <p:cNvPr id="35" name="Textfeld 34">
            <a:extLst>
              <a:ext uri="{FF2B5EF4-FFF2-40B4-BE49-F238E27FC236}">
                <a16:creationId xmlns:a16="http://schemas.microsoft.com/office/drawing/2014/main" id="{5CFCEE25-40FC-3A46-8FE0-9B3DE4CFD5F4}"/>
              </a:ext>
            </a:extLst>
          </p:cNvPr>
          <p:cNvSpPr txBox="1"/>
          <p:nvPr/>
        </p:nvSpPr>
        <p:spPr>
          <a:xfrm>
            <a:off x="4033178" y="3754132"/>
            <a:ext cx="1355281" cy="369332"/>
          </a:xfrm>
          <a:prstGeom prst="rect">
            <a:avLst/>
          </a:prstGeom>
          <a:noFill/>
        </p:spPr>
        <p:txBody>
          <a:bodyPr wrap="square" rtlCol="0">
            <a:spAutoFit/>
          </a:bodyPr>
          <a:lstStyle/>
          <a:p>
            <a:r>
              <a:rPr lang="de-DE" dirty="0"/>
              <a:t>Fulfillment</a:t>
            </a:r>
          </a:p>
        </p:txBody>
      </p:sp>
      <p:sp>
        <p:nvSpPr>
          <p:cNvPr id="36" name="Textfeld 35">
            <a:extLst>
              <a:ext uri="{FF2B5EF4-FFF2-40B4-BE49-F238E27FC236}">
                <a16:creationId xmlns:a16="http://schemas.microsoft.com/office/drawing/2014/main" id="{3D32490F-773B-4D4C-AA60-8C2917399D1F}"/>
              </a:ext>
            </a:extLst>
          </p:cNvPr>
          <p:cNvSpPr txBox="1"/>
          <p:nvPr/>
        </p:nvSpPr>
        <p:spPr>
          <a:xfrm>
            <a:off x="3637547" y="2751221"/>
            <a:ext cx="1086853" cy="369332"/>
          </a:xfrm>
          <a:prstGeom prst="rect">
            <a:avLst/>
          </a:prstGeom>
          <a:noFill/>
        </p:spPr>
        <p:txBody>
          <a:bodyPr wrap="square" rtlCol="0">
            <a:spAutoFit/>
          </a:bodyPr>
          <a:lstStyle/>
          <a:p>
            <a:r>
              <a:rPr lang="de-DE" dirty="0">
                <a:solidFill>
                  <a:srgbClr val="FF0000"/>
                </a:solidFill>
              </a:rPr>
              <a:t>Transport</a:t>
            </a:r>
          </a:p>
        </p:txBody>
      </p:sp>
      <p:sp>
        <p:nvSpPr>
          <p:cNvPr id="37" name="Pfeil nach unten 36">
            <a:extLst>
              <a:ext uri="{FF2B5EF4-FFF2-40B4-BE49-F238E27FC236}">
                <a16:creationId xmlns:a16="http://schemas.microsoft.com/office/drawing/2014/main" id="{AA7B4AB6-803D-A84E-B4E0-2572B00E6F6B}"/>
              </a:ext>
            </a:extLst>
          </p:cNvPr>
          <p:cNvSpPr/>
          <p:nvPr/>
        </p:nvSpPr>
        <p:spPr>
          <a:xfrm>
            <a:off x="1511833" y="4303294"/>
            <a:ext cx="112287" cy="3248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Pfeil nach unten 37">
            <a:extLst>
              <a:ext uri="{FF2B5EF4-FFF2-40B4-BE49-F238E27FC236}">
                <a16:creationId xmlns:a16="http://schemas.microsoft.com/office/drawing/2014/main" id="{BE8C0C47-3714-1249-9D74-FAF089C3C8D3}"/>
              </a:ext>
            </a:extLst>
          </p:cNvPr>
          <p:cNvSpPr/>
          <p:nvPr/>
        </p:nvSpPr>
        <p:spPr>
          <a:xfrm>
            <a:off x="2743834" y="4303293"/>
            <a:ext cx="112287" cy="3248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Pfeil nach unten 39">
            <a:extLst>
              <a:ext uri="{FF2B5EF4-FFF2-40B4-BE49-F238E27FC236}">
                <a16:creationId xmlns:a16="http://schemas.microsoft.com/office/drawing/2014/main" id="{93FAA49D-E7B9-6948-B0C9-23E6498C59B6}"/>
              </a:ext>
            </a:extLst>
          </p:cNvPr>
          <p:cNvSpPr/>
          <p:nvPr/>
        </p:nvSpPr>
        <p:spPr>
          <a:xfrm>
            <a:off x="3554665" y="4303292"/>
            <a:ext cx="112287" cy="3248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Pfeil nach unten 40">
            <a:extLst>
              <a:ext uri="{FF2B5EF4-FFF2-40B4-BE49-F238E27FC236}">
                <a16:creationId xmlns:a16="http://schemas.microsoft.com/office/drawing/2014/main" id="{D5B27300-B268-8E4C-957E-7FBCA7762994}"/>
              </a:ext>
            </a:extLst>
          </p:cNvPr>
          <p:cNvSpPr/>
          <p:nvPr/>
        </p:nvSpPr>
        <p:spPr>
          <a:xfrm>
            <a:off x="4589389" y="4303291"/>
            <a:ext cx="112287" cy="3248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41">
            <a:extLst>
              <a:ext uri="{FF2B5EF4-FFF2-40B4-BE49-F238E27FC236}">
                <a16:creationId xmlns:a16="http://schemas.microsoft.com/office/drawing/2014/main" id="{C01D1ECC-99C5-F34B-BCA0-CC04453EE60B}"/>
              </a:ext>
            </a:extLst>
          </p:cNvPr>
          <p:cNvSpPr txBox="1"/>
          <p:nvPr/>
        </p:nvSpPr>
        <p:spPr>
          <a:xfrm>
            <a:off x="4987971" y="4303291"/>
            <a:ext cx="1086853" cy="369332"/>
          </a:xfrm>
          <a:prstGeom prst="rect">
            <a:avLst/>
          </a:prstGeom>
          <a:noFill/>
        </p:spPr>
        <p:txBody>
          <a:bodyPr wrap="square" rtlCol="0">
            <a:spAutoFit/>
          </a:bodyPr>
          <a:lstStyle/>
          <a:p>
            <a:r>
              <a:rPr lang="de-DE" dirty="0">
                <a:solidFill>
                  <a:srgbClr val="FF0000"/>
                </a:solidFill>
              </a:rPr>
              <a:t>Transport</a:t>
            </a:r>
          </a:p>
        </p:txBody>
      </p:sp>
      <p:sp>
        <p:nvSpPr>
          <p:cNvPr id="44" name="Abgerundetes Rechteck 43">
            <a:extLst>
              <a:ext uri="{FF2B5EF4-FFF2-40B4-BE49-F238E27FC236}">
                <a16:creationId xmlns:a16="http://schemas.microsoft.com/office/drawing/2014/main" id="{245C4118-BEEB-754C-9886-203DEADEA0B8}"/>
              </a:ext>
            </a:extLst>
          </p:cNvPr>
          <p:cNvSpPr/>
          <p:nvPr/>
        </p:nvSpPr>
        <p:spPr>
          <a:xfrm>
            <a:off x="8161319" y="3353801"/>
            <a:ext cx="2206565" cy="22812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Textfeld 44">
            <a:extLst>
              <a:ext uri="{FF2B5EF4-FFF2-40B4-BE49-F238E27FC236}">
                <a16:creationId xmlns:a16="http://schemas.microsoft.com/office/drawing/2014/main" id="{703CFADF-E033-DC41-B3A3-569ED0E979AF}"/>
              </a:ext>
            </a:extLst>
          </p:cNvPr>
          <p:cNvSpPr txBox="1"/>
          <p:nvPr/>
        </p:nvSpPr>
        <p:spPr>
          <a:xfrm>
            <a:off x="9308425" y="2920129"/>
            <a:ext cx="1086853" cy="369332"/>
          </a:xfrm>
          <a:prstGeom prst="rect">
            <a:avLst/>
          </a:prstGeom>
          <a:noFill/>
        </p:spPr>
        <p:txBody>
          <a:bodyPr wrap="square" rtlCol="0">
            <a:spAutoFit/>
          </a:bodyPr>
          <a:lstStyle/>
          <a:p>
            <a:r>
              <a:rPr lang="de-DE" dirty="0">
                <a:solidFill>
                  <a:srgbClr val="FF0000"/>
                </a:solidFill>
              </a:rPr>
              <a:t>Transport</a:t>
            </a:r>
          </a:p>
        </p:txBody>
      </p:sp>
      <p:sp>
        <p:nvSpPr>
          <p:cNvPr id="46" name="Textfeld 45">
            <a:extLst>
              <a:ext uri="{FF2B5EF4-FFF2-40B4-BE49-F238E27FC236}">
                <a16:creationId xmlns:a16="http://schemas.microsoft.com/office/drawing/2014/main" id="{06F54330-C0CF-3F4C-94C5-C6104939F9D0}"/>
              </a:ext>
            </a:extLst>
          </p:cNvPr>
          <p:cNvSpPr txBox="1"/>
          <p:nvPr/>
        </p:nvSpPr>
        <p:spPr>
          <a:xfrm>
            <a:off x="2070436" y="5956430"/>
            <a:ext cx="2110537" cy="382006"/>
          </a:xfrm>
          <a:prstGeom prst="rect">
            <a:avLst/>
          </a:prstGeom>
          <a:noFill/>
        </p:spPr>
        <p:txBody>
          <a:bodyPr wrap="square" rtlCol="0">
            <a:spAutoFit/>
          </a:bodyPr>
          <a:lstStyle/>
          <a:p>
            <a:r>
              <a:rPr lang="de-DE" b="1" dirty="0"/>
              <a:t>Verbraucher/Nutzer</a:t>
            </a:r>
          </a:p>
        </p:txBody>
      </p:sp>
      <p:sp>
        <p:nvSpPr>
          <p:cNvPr id="47" name="Pfeil nach unten 46">
            <a:extLst>
              <a:ext uri="{FF2B5EF4-FFF2-40B4-BE49-F238E27FC236}">
                <a16:creationId xmlns:a16="http://schemas.microsoft.com/office/drawing/2014/main" id="{C25BCB80-A050-084D-80EE-C7E2B811FBD6}"/>
              </a:ext>
            </a:extLst>
          </p:cNvPr>
          <p:cNvSpPr/>
          <p:nvPr/>
        </p:nvSpPr>
        <p:spPr>
          <a:xfrm>
            <a:off x="9196137" y="5735014"/>
            <a:ext cx="112287" cy="3248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Textfeld 47">
            <a:extLst>
              <a:ext uri="{FF2B5EF4-FFF2-40B4-BE49-F238E27FC236}">
                <a16:creationId xmlns:a16="http://schemas.microsoft.com/office/drawing/2014/main" id="{AC3EA03E-CFCC-CE4D-AB49-AA3C8AC0B14B}"/>
              </a:ext>
            </a:extLst>
          </p:cNvPr>
          <p:cNvSpPr txBox="1"/>
          <p:nvPr/>
        </p:nvSpPr>
        <p:spPr>
          <a:xfrm>
            <a:off x="8209332" y="6159828"/>
            <a:ext cx="2110537" cy="382006"/>
          </a:xfrm>
          <a:prstGeom prst="rect">
            <a:avLst/>
          </a:prstGeom>
          <a:noFill/>
        </p:spPr>
        <p:txBody>
          <a:bodyPr wrap="square" rtlCol="0">
            <a:spAutoFit/>
          </a:bodyPr>
          <a:lstStyle/>
          <a:p>
            <a:r>
              <a:rPr lang="de-DE" b="1" dirty="0"/>
              <a:t>Verbraucher/Nutzer</a:t>
            </a:r>
          </a:p>
        </p:txBody>
      </p:sp>
      <p:sp>
        <p:nvSpPr>
          <p:cNvPr id="49" name="Textfeld 48">
            <a:extLst>
              <a:ext uri="{FF2B5EF4-FFF2-40B4-BE49-F238E27FC236}">
                <a16:creationId xmlns:a16="http://schemas.microsoft.com/office/drawing/2014/main" id="{3464DF14-E866-6540-8383-BC50E57D49C8}"/>
              </a:ext>
            </a:extLst>
          </p:cNvPr>
          <p:cNvSpPr txBox="1"/>
          <p:nvPr/>
        </p:nvSpPr>
        <p:spPr>
          <a:xfrm>
            <a:off x="2406148" y="4872094"/>
            <a:ext cx="982848" cy="369332"/>
          </a:xfrm>
          <a:prstGeom prst="rect">
            <a:avLst/>
          </a:prstGeom>
          <a:noFill/>
        </p:spPr>
        <p:txBody>
          <a:bodyPr wrap="square" rtlCol="0">
            <a:spAutoFit/>
          </a:bodyPr>
          <a:lstStyle/>
          <a:p>
            <a:r>
              <a:rPr lang="de-DE" dirty="0"/>
              <a:t>Filiale</a:t>
            </a:r>
          </a:p>
        </p:txBody>
      </p:sp>
      <p:sp>
        <p:nvSpPr>
          <p:cNvPr id="50" name="Textfeld 49">
            <a:extLst>
              <a:ext uri="{FF2B5EF4-FFF2-40B4-BE49-F238E27FC236}">
                <a16:creationId xmlns:a16="http://schemas.microsoft.com/office/drawing/2014/main" id="{5AAF5A4F-AC56-C744-8612-808C6EC9AE95}"/>
              </a:ext>
            </a:extLst>
          </p:cNvPr>
          <p:cNvSpPr txBox="1"/>
          <p:nvPr/>
        </p:nvSpPr>
        <p:spPr>
          <a:xfrm>
            <a:off x="3332369" y="4872094"/>
            <a:ext cx="982848" cy="369332"/>
          </a:xfrm>
          <a:prstGeom prst="rect">
            <a:avLst/>
          </a:prstGeom>
          <a:noFill/>
        </p:spPr>
        <p:txBody>
          <a:bodyPr wrap="square" rtlCol="0">
            <a:spAutoFit/>
          </a:bodyPr>
          <a:lstStyle/>
          <a:p>
            <a:r>
              <a:rPr lang="de-DE" dirty="0" err="1"/>
              <a:t>www</a:t>
            </a:r>
            <a:endParaRPr lang="de-DE" dirty="0"/>
          </a:p>
        </p:txBody>
      </p:sp>
      <p:sp>
        <p:nvSpPr>
          <p:cNvPr id="51" name="Textfeld 50">
            <a:extLst>
              <a:ext uri="{FF2B5EF4-FFF2-40B4-BE49-F238E27FC236}">
                <a16:creationId xmlns:a16="http://schemas.microsoft.com/office/drawing/2014/main" id="{3C5B04A1-AFE3-BE44-BFE0-96E568673ECA}"/>
              </a:ext>
            </a:extLst>
          </p:cNvPr>
          <p:cNvSpPr txBox="1"/>
          <p:nvPr/>
        </p:nvSpPr>
        <p:spPr>
          <a:xfrm>
            <a:off x="4180973" y="4872094"/>
            <a:ext cx="1552663" cy="369332"/>
          </a:xfrm>
          <a:prstGeom prst="rect">
            <a:avLst/>
          </a:prstGeom>
          <a:noFill/>
        </p:spPr>
        <p:txBody>
          <a:bodyPr wrap="square" rtlCol="0">
            <a:spAutoFit/>
          </a:bodyPr>
          <a:lstStyle/>
          <a:p>
            <a:r>
              <a:rPr lang="de-DE" dirty="0"/>
              <a:t>Online Handel</a:t>
            </a:r>
          </a:p>
        </p:txBody>
      </p:sp>
      <p:sp>
        <p:nvSpPr>
          <p:cNvPr id="52" name="Textfeld 51">
            <a:extLst>
              <a:ext uri="{FF2B5EF4-FFF2-40B4-BE49-F238E27FC236}">
                <a16:creationId xmlns:a16="http://schemas.microsoft.com/office/drawing/2014/main" id="{1D8F332E-1605-7147-B39D-7329C4116E9D}"/>
              </a:ext>
            </a:extLst>
          </p:cNvPr>
          <p:cNvSpPr txBox="1"/>
          <p:nvPr/>
        </p:nvSpPr>
        <p:spPr>
          <a:xfrm>
            <a:off x="733926" y="4872094"/>
            <a:ext cx="1511692" cy="369332"/>
          </a:xfrm>
          <a:prstGeom prst="rect">
            <a:avLst/>
          </a:prstGeom>
          <a:noFill/>
        </p:spPr>
        <p:txBody>
          <a:bodyPr wrap="square" rtlCol="0">
            <a:spAutoFit/>
          </a:bodyPr>
          <a:lstStyle/>
          <a:p>
            <a:r>
              <a:rPr lang="de-DE" dirty="0"/>
              <a:t>Einzelhandel</a:t>
            </a:r>
          </a:p>
        </p:txBody>
      </p:sp>
      <p:sp>
        <p:nvSpPr>
          <p:cNvPr id="53" name="Pfeil nach unten 52">
            <a:extLst>
              <a:ext uri="{FF2B5EF4-FFF2-40B4-BE49-F238E27FC236}">
                <a16:creationId xmlns:a16="http://schemas.microsoft.com/office/drawing/2014/main" id="{4E260351-B5D4-E74E-A24B-EC89698F5357}"/>
              </a:ext>
            </a:extLst>
          </p:cNvPr>
          <p:cNvSpPr/>
          <p:nvPr/>
        </p:nvSpPr>
        <p:spPr>
          <a:xfrm rot="19879138">
            <a:off x="1751105" y="5472626"/>
            <a:ext cx="112287" cy="3248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Pfeil nach unten 53">
            <a:extLst>
              <a:ext uri="{FF2B5EF4-FFF2-40B4-BE49-F238E27FC236}">
                <a16:creationId xmlns:a16="http://schemas.microsoft.com/office/drawing/2014/main" id="{DCB03053-E84D-9F4A-AB9C-EFF4E7F65C7B}"/>
              </a:ext>
            </a:extLst>
          </p:cNvPr>
          <p:cNvSpPr/>
          <p:nvPr/>
        </p:nvSpPr>
        <p:spPr>
          <a:xfrm rot="20334887">
            <a:off x="2663044" y="5477302"/>
            <a:ext cx="112287" cy="3248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Pfeil nach unten 54">
            <a:extLst>
              <a:ext uri="{FF2B5EF4-FFF2-40B4-BE49-F238E27FC236}">
                <a16:creationId xmlns:a16="http://schemas.microsoft.com/office/drawing/2014/main" id="{7343EA59-D796-5B4C-933D-01CB893630F1}"/>
              </a:ext>
            </a:extLst>
          </p:cNvPr>
          <p:cNvSpPr/>
          <p:nvPr/>
        </p:nvSpPr>
        <p:spPr>
          <a:xfrm rot="975868">
            <a:off x="3524887" y="5462335"/>
            <a:ext cx="112287" cy="3248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Pfeil nach unten 55">
            <a:extLst>
              <a:ext uri="{FF2B5EF4-FFF2-40B4-BE49-F238E27FC236}">
                <a16:creationId xmlns:a16="http://schemas.microsoft.com/office/drawing/2014/main" id="{D40F3838-BDDF-E044-80F4-69A7A81E8024}"/>
              </a:ext>
            </a:extLst>
          </p:cNvPr>
          <p:cNvSpPr/>
          <p:nvPr/>
        </p:nvSpPr>
        <p:spPr>
          <a:xfrm rot="2078704">
            <a:off x="4353509" y="5476526"/>
            <a:ext cx="112287" cy="3248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Textfeld 56">
            <a:extLst>
              <a:ext uri="{FF2B5EF4-FFF2-40B4-BE49-F238E27FC236}">
                <a16:creationId xmlns:a16="http://schemas.microsoft.com/office/drawing/2014/main" id="{0C8A523A-EED5-AB49-A947-51C215F358DE}"/>
              </a:ext>
            </a:extLst>
          </p:cNvPr>
          <p:cNvSpPr txBox="1"/>
          <p:nvPr/>
        </p:nvSpPr>
        <p:spPr>
          <a:xfrm>
            <a:off x="4660042" y="5465609"/>
            <a:ext cx="1086853" cy="369332"/>
          </a:xfrm>
          <a:prstGeom prst="rect">
            <a:avLst/>
          </a:prstGeom>
          <a:noFill/>
        </p:spPr>
        <p:txBody>
          <a:bodyPr wrap="square" rtlCol="0">
            <a:spAutoFit/>
          </a:bodyPr>
          <a:lstStyle/>
          <a:p>
            <a:r>
              <a:rPr lang="de-DE" dirty="0">
                <a:solidFill>
                  <a:srgbClr val="FF0000"/>
                </a:solidFill>
              </a:rPr>
              <a:t>Transport</a:t>
            </a:r>
          </a:p>
        </p:txBody>
      </p:sp>
      <p:sp>
        <p:nvSpPr>
          <p:cNvPr id="58" name="Textfeld 57">
            <a:extLst>
              <a:ext uri="{FF2B5EF4-FFF2-40B4-BE49-F238E27FC236}">
                <a16:creationId xmlns:a16="http://schemas.microsoft.com/office/drawing/2014/main" id="{02D1F3F1-B450-0446-A78D-36F911B06F13}"/>
              </a:ext>
            </a:extLst>
          </p:cNvPr>
          <p:cNvSpPr txBox="1"/>
          <p:nvPr/>
        </p:nvSpPr>
        <p:spPr>
          <a:xfrm>
            <a:off x="8376024" y="3653708"/>
            <a:ext cx="1888958" cy="2308324"/>
          </a:xfrm>
          <a:prstGeom prst="rect">
            <a:avLst/>
          </a:prstGeom>
          <a:noFill/>
        </p:spPr>
        <p:txBody>
          <a:bodyPr wrap="square" rtlCol="0">
            <a:spAutoFit/>
          </a:bodyPr>
          <a:lstStyle/>
          <a:p>
            <a:r>
              <a:rPr lang="de-DE" dirty="0"/>
              <a:t>Neuwaren</a:t>
            </a:r>
          </a:p>
          <a:p>
            <a:r>
              <a:rPr lang="de-DE" dirty="0"/>
              <a:t>B-Waren</a:t>
            </a:r>
          </a:p>
          <a:p>
            <a:r>
              <a:rPr lang="de-DE" dirty="0"/>
              <a:t>Lagerräumung</a:t>
            </a:r>
          </a:p>
          <a:p>
            <a:r>
              <a:rPr lang="de-DE" dirty="0"/>
              <a:t>Retouren</a:t>
            </a:r>
          </a:p>
          <a:p>
            <a:r>
              <a:rPr lang="de-DE" dirty="0" err="1"/>
              <a:t>Overstock</a:t>
            </a:r>
            <a:endParaRPr lang="de-DE" dirty="0"/>
          </a:p>
          <a:p>
            <a:r>
              <a:rPr lang="de-DE" dirty="0"/>
              <a:t>Restanten</a:t>
            </a:r>
          </a:p>
          <a:p>
            <a:r>
              <a:rPr lang="de-DE" dirty="0"/>
              <a:t>Großbestände</a:t>
            </a:r>
          </a:p>
          <a:p>
            <a:endParaRPr lang="de-DE" dirty="0"/>
          </a:p>
        </p:txBody>
      </p:sp>
      <p:sp>
        <p:nvSpPr>
          <p:cNvPr id="59" name="Textfeld 58">
            <a:extLst>
              <a:ext uri="{FF2B5EF4-FFF2-40B4-BE49-F238E27FC236}">
                <a16:creationId xmlns:a16="http://schemas.microsoft.com/office/drawing/2014/main" id="{90E9028D-FB61-E340-AC6F-39A6DD583ADE}"/>
              </a:ext>
            </a:extLst>
          </p:cNvPr>
          <p:cNvSpPr txBox="1"/>
          <p:nvPr/>
        </p:nvSpPr>
        <p:spPr>
          <a:xfrm>
            <a:off x="9472856" y="5728968"/>
            <a:ext cx="1086853" cy="369332"/>
          </a:xfrm>
          <a:prstGeom prst="rect">
            <a:avLst/>
          </a:prstGeom>
          <a:noFill/>
        </p:spPr>
        <p:txBody>
          <a:bodyPr wrap="square" rtlCol="0">
            <a:spAutoFit/>
          </a:bodyPr>
          <a:lstStyle/>
          <a:p>
            <a:r>
              <a:rPr lang="de-DE" dirty="0">
                <a:solidFill>
                  <a:srgbClr val="FF0000"/>
                </a:solidFill>
              </a:rPr>
              <a:t>Transport</a:t>
            </a:r>
          </a:p>
        </p:txBody>
      </p:sp>
    </p:spTree>
    <p:extLst>
      <p:ext uri="{BB962C8B-B14F-4D97-AF65-F5344CB8AC3E}">
        <p14:creationId xmlns:p14="http://schemas.microsoft.com/office/powerpoint/2010/main" val="242760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6591300" cy="245170"/>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B2371EBE-483E-BC40-94F2-C54BFE5FB922}"/>
              </a:ext>
            </a:extLst>
          </p:cNvPr>
          <p:cNvSpPr txBox="1"/>
          <p:nvPr/>
        </p:nvSpPr>
        <p:spPr>
          <a:xfrm>
            <a:off x="1501507" y="667246"/>
            <a:ext cx="8893776" cy="523220"/>
          </a:xfrm>
          <a:prstGeom prst="rect">
            <a:avLst/>
          </a:prstGeom>
          <a:noFill/>
        </p:spPr>
        <p:txBody>
          <a:bodyPr wrap="square" rtlCol="0">
            <a:spAutoFit/>
          </a:bodyPr>
          <a:lstStyle/>
          <a:p>
            <a:r>
              <a:rPr lang="de-DE" sz="2800" b="1" u="sng" dirty="0">
                <a:solidFill>
                  <a:schemeClr val="accent6"/>
                </a:solidFill>
              </a:rPr>
              <a:t>Warenerfassung &amp; Wiederverwertung bei der Sasa Group</a:t>
            </a:r>
          </a:p>
        </p:txBody>
      </p:sp>
      <p:sp>
        <p:nvSpPr>
          <p:cNvPr id="19" name="Textfeld 18">
            <a:extLst>
              <a:ext uri="{FF2B5EF4-FFF2-40B4-BE49-F238E27FC236}">
                <a16:creationId xmlns:a16="http://schemas.microsoft.com/office/drawing/2014/main" id="{C310AB8B-12F2-6E40-8A37-7AC2687F411B}"/>
              </a:ext>
            </a:extLst>
          </p:cNvPr>
          <p:cNvSpPr txBox="1"/>
          <p:nvPr/>
        </p:nvSpPr>
        <p:spPr>
          <a:xfrm>
            <a:off x="526906" y="2811791"/>
            <a:ext cx="2023925" cy="1569660"/>
          </a:xfrm>
          <a:prstGeom prst="rect">
            <a:avLst/>
          </a:prstGeom>
          <a:noFill/>
        </p:spPr>
        <p:txBody>
          <a:bodyPr wrap="square" rtlCol="0">
            <a:spAutoFit/>
          </a:bodyPr>
          <a:lstStyle/>
          <a:p>
            <a:r>
              <a:rPr lang="de-DE" sz="2400" b="1" i="1" dirty="0">
                <a:solidFill>
                  <a:schemeClr val="accent1"/>
                </a:solidFill>
              </a:rPr>
              <a:t>Lieferungen von Retouren, </a:t>
            </a:r>
            <a:r>
              <a:rPr lang="de-DE" sz="2400" b="1" i="1" dirty="0" err="1">
                <a:solidFill>
                  <a:schemeClr val="accent1"/>
                </a:solidFill>
              </a:rPr>
              <a:t>Overstock</a:t>
            </a:r>
            <a:r>
              <a:rPr lang="de-DE" sz="2400" b="1" i="1" dirty="0">
                <a:solidFill>
                  <a:schemeClr val="accent1"/>
                </a:solidFill>
              </a:rPr>
              <a:t>, Restanten</a:t>
            </a:r>
          </a:p>
        </p:txBody>
      </p:sp>
      <p:sp>
        <p:nvSpPr>
          <p:cNvPr id="20" name="Rahmen 19">
            <a:extLst>
              <a:ext uri="{FF2B5EF4-FFF2-40B4-BE49-F238E27FC236}">
                <a16:creationId xmlns:a16="http://schemas.microsoft.com/office/drawing/2014/main" id="{4B28F42D-054E-B14B-9D6C-5821221F3994}"/>
              </a:ext>
            </a:extLst>
          </p:cNvPr>
          <p:cNvSpPr/>
          <p:nvPr/>
        </p:nvSpPr>
        <p:spPr>
          <a:xfrm>
            <a:off x="260852" y="2680438"/>
            <a:ext cx="2481311" cy="1847677"/>
          </a:xfrm>
          <a:prstGeom prst="fram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00B050"/>
              </a:solidFill>
            </a:endParaRPr>
          </a:p>
        </p:txBody>
      </p:sp>
      <p:sp>
        <p:nvSpPr>
          <p:cNvPr id="21" name="Textfeld 20">
            <a:extLst>
              <a:ext uri="{FF2B5EF4-FFF2-40B4-BE49-F238E27FC236}">
                <a16:creationId xmlns:a16="http://schemas.microsoft.com/office/drawing/2014/main" id="{15F8D7E8-A066-5844-A42F-32223453AA07}"/>
              </a:ext>
            </a:extLst>
          </p:cNvPr>
          <p:cNvSpPr txBox="1"/>
          <p:nvPr/>
        </p:nvSpPr>
        <p:spPr>
          <a:xfrm>
            <a:off x="647700" y="4659468"/>
            <a:ext cx="1963368" cy="1015663"/>
          </a:xfrm>
          <a:prstGeom prst="rect">
            <a:avLst/>
          </a:prstGeom>
          <a:noFill/>
        </p:spPr>
        <p:txBody>
          <a:bodyPr wrap="square" rtlCol="0">
            <a:spAutoFit/>
          </a:bodyPr>
          <a:lstStyle/>
          <a:p>
            <a:r>
              <a:rPr lang="de-DE" sz="2000" b="1" dirty="0"/>
              <a:t>Lieferanten,</a:t>
            </a:r>
          </a:p>
          <a:p>
            <a:r>
              <a:rPr lang="de-DE" sz="2000" b="1" dirty="0"/>
              <a:t>Hersteller,</a:t>
            </a:r>
          </a:p>
          <a:p>
            <a:r>
              <a:rPr lang="de-DE" sz="2000" b="1" dirty="0"/>
              <a:t>Discounter</a:t>
            </a:r>
          </a:p>
        </p:txBody>
      </p:sp>
      <p:sp>
        <p:nvSpPr>
          <p:cNvPr id="4" name="Pfeil nach rechts 3">
            <a:extLst>
              <a:ext uri="{FF2B5EF4-FFF2-40B4-BE49-F238E27FC236}">
                <a16:creationId xmlns:a16="http://schemas.microsoft.com/office/drawing/2014/main" id="{96AD5B7B-41BE-B742-89D0-8F9B82E3F727}"/>
              </a:ext>
            </a:extLst>
          </p:cNvPr>
          <p:cNvSpPr/>
          <p:nvPr/>
        </p:nvSpPr>
        <p:spPr>
          <a:xfrm>
            <a:off x="2874510" y="3622005"/>
            <a:ext cx="842210" cy="2337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72B72213-929A-3140-9FA5-579BD137406A}"/>
              </a:ext>
            </a:extLst>
          </p:cNvPr>
          <p:cNvSpPr txBox="1"/>
          <p:nvPr/>
        </p:nvSpPr>
        <p:spPr>
          <a:xfrm>
            <a:off x="2754194" y="3227289"/>
            <a:ext cx="1082842" cy="369332"/>
          </a:xfrm>
          <a:prstGeom prst="rect">
            <a:avLst/>
          </a:prstGeom>
          <a:noFill/>
        </p:spPr>
        <p:txBody>
          <a:bodyPr wrap="square" rtlCol="0">
            <a:spAutoFit/>
          </a:bodyPr>
          <a:lstStyle/>
          <a:p>
            <a:r>
              <a:rPr lang="de-DE" dirty="0"/>
              <a:t>Spedition</a:t>
            </a:r>
          </a:p>
        </p:txBody>
      </p:sp>
      <p:sp>
        <p:nvSpPr>
          <p:cNvPr id="24" name="Textfeld 23">
            <a:extLst>
              <a:ext uri="{FF2B5EF4-FFF2-40B4-BE49-F238E27FC236}">
                <a16:creationId xmlns:a16="http://schemas.microsoft.com/office/drawing/2014/main" id="{CB00B3B2-2B9F-DA46-9E8A-A4AB627D0A5A}"/>
              </a:ext>
            </a:extLst>
          </p:cNvPr>
          <p:cNvSpPr txBox="1"/>
          <p:nvPr/>
        </p:nvSpPr>
        <p:spPr>
          <a:xfrm>
            <a:off x="2742163" y="3838758"/>
            <a:ext cx="1082842" cy="369332"/>
          </a:xfrm>
          <a:prstGeom prst="rect">
            <a:avLst/>
          </a:prstGeom>
          <a:noFill/>
        </p:spPr>
        <p:txBody>
          <a:bodyPr wrap="square" rtlCol="0">
            <a:spAutoFit/>
          </a:bodyPr>
          <a:lstStyle/>
          <a:p>
            <a:r>
              <a:rPr lang="de-DE" dirty="0"/>
              <a:t>Transport</a:t>
            </a:r>
          </a:p>
        </p:txBody>
      </p:sp>
      <p:sp>
        <p:nvSpPr>
          <p:cNvPr id="7" name="Textfeld 6">
            <a:extLst>
              <a:ext uri="{FF2B5EF4-FFF2-40B4-BE49-F238E27FC236}">
                <a16:creationId xmlns:a16="http://schemas.microsoft.com/office/drawing/2014/main" id="{757D74E9-9375-5D4D-969B-0271237165A6}"/>
              </a:ext>
            </a:extLst>
          </p:cNvPr>
          <p:cNvSpPr txBox="1"/>
          <p:nvPr/>
        </p:nvSpPr>
        <p:spPr>
          <a:xfrm>
            <a:off x="3780993" y="1685231"/>
            <a:ext cx="1747587" cy="1477328"/>
          </a:xfrm>
          <a:prstGeom prst="rect">
            <a:avLst/>
          </a:prstGeom>
          <a:noFill/>
        </p:spPr>
        <p:txBody>
          <a:bodyPr wrap="square" rtlCol="0">
            <a:spAutoFit/>
          </a:bodyPr>
          <a:lstStyle/>
          <a:p>
            <a:r>
              <a:rPr lang="de-DE" b="1" u="sng" dirty="0"/>
              <a:t>Warenerfassung</a:t>
            </a:r>
          </a:p>
          <a:p>
            <a:r>
              <a:rPr lang="de-DE" dirty="0"/>
              <a:t>(Warengruppe, Gewicht kg, Stückzahlen, Paletten etc.)</a:t>
            </a:r>
          </a:p>
        </p:txBody>
      </p:sp>
      <p:sp>
        <p:nvSpPr>
          <p:cNvPr id="8" name="Pfeil nach rechts 7">
            <a:extLst>
              <a:ext uri="{FF2B5EF4-FFF2-40B4-BE49-F238E27FC236}">
                <a16:creationId xmlns:a16="http://schemas.microsoft.com/office/drawing/2014/main" id="{EEBE098E-788E-D746-A4D4-3B587D817C42}"/>
              </a:ext>
            </a:extLst>
          </p:cNvPr>
          <p:cNvSpPr/>
          <p:nvPr/>
        </p:nvSpPr>
        <p:spPr>
          <a:xfrm rot="20121963">
            <a:off x="3966341" y="3070891"/>
            <a:ext cx="2555125" cy="220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Pfeil nach rechts 26">
            <a:extLst>
              <a:ext uri="{FF2B5EF4-FFF2-40B4-BE49-F238E27FC236}">
                <a16:creationId xmlns:a16="http://schemas.microsoft.com/office/drawing/2014/main" id="{EC1B056F-1095-6344-AB17-2595E27BA432}"/>
              </a:ext>
            </a:extLst>
          </p:cNvPr>
          <p:cNvSpPr/>
          <p:nvPr/>
        </p:nvSpPr>
        <p:spPr>
          <a:xfrm rot="2534500" flipV="1">
            <a:off x="3984553" y="4228347"/>
            <a:ext cx="1240612" cy="2111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7464AECF-9D84-6D45-BDDD-3FFEF3E02A5B}"/>
              </a:ext>
            </a:extLst>
          </p:cNvPr>
          <p:cNvSpPr txBox="1"/>
          <p:nvPr/>
        </p:nvSpPr>
        <p:spPr>
          <a:xfrm rot="2598374">
            <a:off x="3820640" y="4301962"/>
            <a:ext cx="1176669" cy="369332"/>
          </a:xfrm>
          <a:prstGeom prst="rect">
            <a:avLst/>
          </a:prstGeom>
          <a:noFill/>
        </p:spPr>
        <p:txBody>
          <a:bodyPr wrap="none" rtlCol="0">
            <a:spAutoFit/>
          </a:bodyPr>
          <a:lstStyle/>
          <a:p>
            <a:r>
              <a:rPr lang="de-DE" b="1" dirty="0"/>
              <a:t>Neuwaren</a:t>
            </a:r>
          </a:p>
        </p:txBody>
      </p:sp>
      <p:grpSp>
        <p:nvGrpSpPr>
          <p:cNvPr id="30" name="Gruppieren 29">
            <a:extLst>
              <a:ext uri="{FF2B5EF4-FFF2-40B4-BE49-F238E27FC236}">
                <a16:creationId xmlns:a16="http://schemas.microsoft.com/office/drawing/2014/main" id="{6705B66F-264B-764B-A248-1590C25FC6CA}"/>
              </a:ext>
            </a:extLst>
          </p:cNvPr>
          <p:cNvGrpSpPr/>
          <p:nvPr/>
        </p:nvGrpSpPr>
        <p:grpSpPr>
          <a:xfrm>
            <a:off x="4888936" y="4913437"/>
            <a:ext cx="2350064" cy="1154224"/>
            <a:chOff x="4160923" y="4267594"/>
            <a:chExt cx="2350064" cy="1154224"/>
          </a:xfrm>
        </p:grpSpPr>
        <p:sp>
          <p:nvSpPr>
            <p:cNvPr id="31" name="Textfeld 30">
              <a:extLst>
                <a:ext uri="{FF2B5EF4-FFF2-40B4-BE49-F238E27FC236}">
                  <a16:creationId xmlns:a16="http://schemas.microsoft.com/office/drawing/2014/main" id="{89798F84-3948-C54A-BAD3-328063E88742}"/>
                </a:ext>
              </a:extLst>
            </p:cNvPr>
            <p:cNvSpPr txBox="1"/>
            <p:nvPr/>
          </p:nvSpPr>
          <p:spPr>
            <a:xfrm>
              <a:off x="4242900" y="4397026"/>
              <a:ext cx="2247900" cy="646331"/>
            </a:xfrm>
            <a:prstGeom prst="rect">
              <a:avLst/>
            </a:prstGeom>
            <a:noFill/>
          </p:spPr>
          <p:txBody>
            <a:bodyPr wrap="square" rtlCol="0">
              <a:spAutoFit/>
            </a:bodyPr>
            <a:lstStyle/>
            <a:p>
              <a:pPr algn="ctr"/>
              <a:r>
                <a:rPr lang="de-DE" b="1" dirty="0"/>
                <a:t>Sasa Services,</a:t>
              </a:r>
            </a:p>
            <a:p>
              <a:pPr algn="ctr"/>
              <a:r>
                <a:rPr lang="de-DE" b="1" dirty="0"/>
                <a:t>Mannheim</a:t>
              </a:r>
            </a:p>
          </p:txBody>
        </p:sp>
        <p:sp>
          <p:nvSpPr>
            <p:cNvPr id="34" name="Rahmen 33">
              <a:extLst>
                <a:ext uri="{FF2B5EF4-FFF2-40B4-BE49-F238E27FC236}">
                  <a16:creationId xmlns:a16="http://schemas.microsoft.com/office/drawing/2014/main" id="{5593D62A-B04D-8348-B688-F185666C1BF9}"/>
                </a:ext>
              </a:extLst>
            </p:cNvPr>
            <p:cNvSpPr/>
            <p:nvPr/>
          </p:nvSpPr>
          <p:spPr>
            <a:xfrm>
              <a:off x="4160923" y="4267594"/>
              <a:ext cx="2350064" cy="115422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5" name="Textfeld 34">
              <a:extLst>
                <a:ext uri="{FF2B5EF4-FFF2-40B4-BE49-F238E27FC236}">
                  <a16:creationId xmlns:a16="http://schemas.microsoft.com/office/drawing/2014/main" id="{A64B60E7-66B5-6947-96CE-25A33BC87FD5}"/>
                </a:ext>
              </a:extLst>
            </p:cNvPr>
            <p:cNvSpPr txBox="1"/>
            <p:nvPr/>
          </p:nvSpPr>
          <p:spPr>
            <a:xfrm>
              <a:off x="4280106" y="4942951"/>
              <a:ext cx="2095500" cy="369332"/>
            </a:xfrm>
            <a:prstGeom prst="rect">
              <a:avLst/>
            </a:prstGeom>
            <a:noFill/>
          </p:spPr>
          <p:txBody>
            <a:bodyPr wrap="square" rtlCol="0">
              <a:spAutoFit/>
            </a:bodyPr>
            <a:lstStyle/>
            <a:p>
              <a:r>
                <a:rPr lang="de-DE" dirty="0">
                  <a:solidFill>
                    <a:schemeClr val="accent6"/>
                  </a:solidFill>
                </a:rPr>
                <a:t>ISO 9001, ISO 14001</a:t>
              </a:r>
            </a:p>
          </p:txBody>
        </p:sp>
      </p:grpSp>
      <p:sp>
        <p:nvSpPr>
          <p:cNvPr id="16" name="Rechteck 15">
            <a:extLst>
              <a:ext uri="{FF2B5EF4-FFF2-40B4-BE49-F238E27FC236}">
                <a16:creationId xmlns:a16="http://schemas.microsoft.com/office/drawing/2014/main" id="{1E7C57A6-6248-A248-9A08-D9060B8913E3}"/>
              </a:ext>
            </a:extLst>
          </p:cNvPr>
          <p:cNvSpPr/>
          <p:nvPr/>
        </p:nvSpPr>
        <p:spPr>
          <a:xfrm>
            <a:off x="3130212" y="5212243"/>
            <a:ext cx="1812869" cy="646331"/>
          </a:xfrm>
          <a:prstGeom prst="rect">
            <a:avLst/>
          </a:prstGeom>
        </p:spPr>
        <p:txBody>
          <a:bodyPr wrap="none">
            <a:spAutoFit/>
          </a:bodyPr>
          <a:lstStyle/>
          <a:p>
            <a:r>
              <a:rPr lang="de-DE" b="1" i="1" u="sng" dirty="0">
                <a:solidFill>
                  <a:srgbClr val="00B050"/>
                </a:solidFill>
              </a:rPr>
              <a:t>Wiederwertung: </a:t>
            </a:r>
          </a:p>
          <a:p>
            <a:r>
              <a:rPr lang="de-DE" b="1" i="1" u="sng" dirty="0">
                <a:solidFill>
                  <a:srgbClr val="00B050"/>
                </a:solidFill>
              </a:rPr>
              <a:t>Export &amp; Handel</a:t>
            </a:r>
            <a:endParaRPr lang="de-DE" dirty="0"/>
          </a:p>
        </p:txBody>
      </p:sp>
      <p:sp>
        <p:nvSpPr>
          <p:cNvPr id="37" name="Textfeld 36">
            <a:extLst>
              <a:ext uri="{FF2B5EF4-FFF2-40B4-BE49-F238E27FC236}">
                <a16:creationId xmlns:a16="http://schemas.microsoft.com/office/drawing/2014/main" id="{FD9193C8-6FB1-194A-9B50-453C038120D9}"/>
              </a:ext>
            </a:extLst>
          </p:cNvPr>
          <p:cNvSpPr txBox="1"/>
          <p:nvPr/>
        </p:nvSpPr>
        <p:spPr>
          <a:xfrm>
            <a:off x="5135058" y="6095529"/>
            <a:ext cx="1786764" cy="584775"/>
          </a:xfrm>
          <a:prstGeom prst="rect">
            <a:avLst/>
          </a:prstGeom>
          <a:noFill/>
        </p:spPr>
        <p:txBody>
          <a:bodyPr wrap="square" rtlCol="0">
            <a:spAutoFit/>
          </a:bodyPr>
          <a:lstStyle/>
          <a:p>
            <a:r>
              <a:rPr lang="de-DE" sz="3200" b="1" u="sng" dirty="0">
                <a:solidFill>
                  <a:srgbClr val="00B050"/>
                </a:solidFill>
              </a:rPr>
              <a:t>Nutzung</a:t>
            </a:r>
          </a:p>
        </p:txBody>
      </p:sp>
      <p:sp>
        <p:nvSpPr>
          <p:cNvPr id="40" name="Textfeld 39">
            <a:extLst>
              <a:ext uri="{FF2B5EF4-FFF2-40B4-BE49-F238E27FC236}">
                <a16:creationId xmlns:a16="http://schemas.microsoft.com/office/drawing/2014/main" id="{C2EF802F-DEB9-3A43-9888-E3DC42074CBC}"/>
              </a:ext>
            </a:extLst>
          </p:cNvPr>
          <p:cNvSpPr txBox="1"/>
          <p:nvPr/>
        </p:nvSpPr>
        <p:spPr>
          <a:xfrm>
            <a:off x="5243903" y="1367907"/>
            <a:ext cx="4184607" cy="707886"/>
          </a:xfrm>
          <a:prstGeom prst="rect">
            <a:avLst/>
          </a:prstGeom>
          <a:noFill/>
        </p:spPr>
        <p:txBody>
          <a:bodyPr wrap="square" rtlCol="0">
            <a:spAutoFit/>
          </a:bodyPr>
          <a:lstStyle/>
          <a:p>
            <a:pPr algn="ctr"/>
            <a:r>
              <a:rPr lang="de-DE" sz="2000" b="1" i="1" dirty="0">
                <a:solidFill>
                  <a:schemeClr val="accent6"/>
                </a:solidFill>
              </a:rPr>
              <a:t>Instandhaltung, Reparatur,</a:t>
            </a:r>
          </a:p>
          <a:p>
            <a:pPr algn="ctr"/>
            <a:r>
              <a:rPr lang="de-DE" sz="2000" b="1" i="1" dirty="0" err="1">
                <a:solidFill>
                  <a:schemeClr val="accent6"/>
                </a:solidFill>
              </a:rPr>
              <a:t>Refurbishment</a:t>
            </a:r>
            <a:endParaRPr lang="de-DE" sz="2000" b="1" i="1" dirty="0">
              <a:solidFill>
                <a:schemeClr val="accent6"/>
              </a:solidFill>
            </a:endParaRPr>
          </a:p>
        </p:txBody>
      </p:sp>
      <p:sp>
        <p:nvSpPr>
          <p:cNvPr id="43" name="Textfeld 42">
            <a:extLst>
              <a:ext uri="{FF2B5EF4-FFF2-40B4-BE49-F238E27FC236}">
                <a16:creationId xmlns:a16="http://schemas.microsoft.com/office/drawing/2014/main" id="{FAA18F2F-90E1-3242-AAF8-F548588E8ABB}"/>
              </a:ext>
            </a:extLst>
          </p:cNvPr>
          <p:cNvSpPr txBox="1"/>
          <p:nvPr/>
        </p:nvSpPr>
        <p:spPr>
          <a:xfrm>
            <a:off x="6591625" y="2204715"/>
            <a:ext cx="1498036" cy="646331"/>
          </a:xfrm>
          <a:prstGeom prst="rect">
            <a:avLst/>
          </a:prstGeom>
          <a:noFill/>
        </p:spPr>
        <p:txBody>
          <a:bodyPr wrap="square" rtlCol="0">
            <a:spAutoFit/>
          </a:bodyPr>
          <a:lstStyle/>
          <a:p>
            <a:pPr algn="ctr"/>
            <a:r>
              <a:rPr lang="de-DE" b="1" dirty="0"/>
              <a:t>Sasa MA (Service)</a:t>
            </a:r>
          </a:p>
        </p:txBody>
      </p:sp>
      <p:sp>
        <p:nvSpPr>
          <p:cNvPr id="44" name="Rahmen 43">
            <a:extLst>
              <a:ext uri="{FF2B5EF4-FFF2-40B4-BE49-F238E27FC236}">
                <a16:creationId xmlns:a16="http://schemas.microsoft.com/office/drawing/2014/main" id="{87037890-45A4-9044-8B1A-E76E6ECFFE9A}"/>
              </a:ext>
            </a:extLst>
          </p:cNvPr>
          <p:cNvSpPr/>
          <p:nvPr/>
        </p:nvSpPr>
        <p:spPr>
          <a:xfrm>
            <a:off x="6617202" y="2112598"/>
            <a:ext cx="1517368" cy="78774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7" name="Textfeld 16">
            <a:extLst>
              <a:ext uri="{FF2B5EF4-FFF2-40B4-BE49-F238E27FC236}">
                <a16:creationId xmlns:a16="http://schemas.microsoft.com/office/drawing/2014/main" id="{E924F25D-EF41-E749-8550-CB1211362C0F}"/>
              </a:ext>
            </a:extLst>
          </p:cNvPr>
          <p:cNvSpPr txBox="1"/>
          <p:nvPr/>
        </p:nvSpPr>
        <p:spPr>
          <a:xfrm>
            <a:off x="6617202" y="2900342"/>
            <a:ext cx="2635082" cy="1754326"/>
          </a:xfrm>
          <a:prstGeom prst="rect">
            <a:avLst/>
          </a:prstGeom>
          <a:noFill/>
        </p:spPr>
        <p:txBody>
          <a:bodyPr wrap="square" rtlCol="0">
            <a:spAutoFit/>
          </a:bodyPr>
          <a:lstStyle/>
          <a:p>
            <a:r>
              <a:rPr lang="de-DE" dirty="0"/>
              <a:t>- </a:t>
            </a:r>
            <a:r>
              <a:rPr lang="de-DE" b="1" dirty="0"/>
              <a:t>Bewertung</a:t>
            </a:r>
            <a:r>
              <a:rPr lang="de-DE" dirty="0"/>
              <a:t> der Lieferung</a:t>
            </a:r>
          </a:p>
          <a:p>
            <a:r>
              <a:rPr lang="de-DE" dirty="0"/>
              <a:t>- Spedition</a:t>
            </a:r>
          </a:p>
          <a:p>
            <a:r>
              <a:rPr lang="de-DE" dirty="0"/>
              <a:t>- Prüfung der Waren</a:t>
            </a:r>
          </a:p>
          <a:p>
            <a:r>
              <a:rPr lang="de-DE" dirty="0"/>
              <a:t>- Sortierung</a:t>
            </a:r>
          </a:p>
          <a:p>
            <a:r>
              <a:rPr lang="de-DE" dirty="0"/>
              <a:t>- Klassifizierung (A1, B, C)</a:t>
            </a:r>
          </a:p>
          <a:p>
            <a:r>
              <a:rPr lang="de-DE" dirty="0"/>
              <a:t>- Reinigung &amp; Reparatur</a:t>
            </a:r>
          </a:p>
        </p:txBody>
      </p:sp>
      <p:sp>
        <p:nvSpPr>
          <p:cNvPr id="45" name="Pfeil nach rechts 44">
            <a:extLst>
              <a:ext uri="{FF2B5EF4-FFF2-40B4-BE49-F238E27FC236}">
                <a16:creationId xmlns:a16="http://schemas.microsoft.com/office/drawing/2014/main" id="{64EE7188-0AC5-5A4A-9FF8-40C4B6451C4D}"/>
              </a:ext>
            </a:extLst>
          </p:cNvPr>
          <p:cNvSpPr/>
          <p:nvPr/>
        </p:nvSpPr>
        <p:spPr>
          <a:xfrm rot="20001121">
            <a:off x="8587107" y="2163081"/>
            <a:ext cx="849387" cy="2796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a:extLst>
              <a:ext uri="{FF2B5EF4-FFF2-40B4-BE49-F238E27FC236}">
                <a16:creationId xmlns:a16="http://schemas.microsoft.com/office/drawing/2014/main" id="{2853FBC6-5D4D-7944-B442-484A67DD97D3}"/>
              </a:ext>
            </a:extLst>
          </p:cNvPr>
          <p:cNvSpPr/>
          <p:nvPr/>
        </p:nvSpPr>
        <p:spPr>
          <a:xfrm>
            <a:off x="9579284" y="1375737"/>
            <a:ext cx="1812869" cy="646331"/>
          </a:xfrm>
          <a:prstGeom prst="rect">
            <a:avLst/>
          </a:prstGeom>
        </p:spPr>
        <p:txBody>
          <a:bodyPr wrap="none">
            <a:spAutoFit/>
          </a:bodyPr>
          <a:lstStyle/>
          <a:p>
            <a:r>
              <a:rPr lang="de-DE" b="1" i="1" u="sng" dirty="0">
                <a:solidFill>
                  <a:srgbClr val="00B050"/>
                </a:solidFill>
              </a:rPr>
              <a:t>Wiederwertung: </a:t>
            </a:r>
          </a:p>
          <a:p>
            <a:r>
              <a:rPr lang="de-DE" b="1" i="1" u="sng" dirty="0">
                <a:solidFill>
                  <a:srgbClr val="00B050"/>
                </a:solidFill>
              </a:rPr>
              <a:t>Export &amp; Handel</a:t>
            </a:r>
            <a:endParaRPr lang="de-DE" dirty="0"/>
          </a:p>
        </p:txBody>
      </p:sp>
      <p:sp>
        <p:nvSpPr>
          <p:cNvPr id="47" name="Textfeld 46">
            <a:extLst>
              <a:ext uri="{FF2B5EF4-FFF2-40B4-BE49-F238E27FC236}">
                <a16:creationId xmlns:a16="http://schemas.microsoft.com/office/drawing/2014/main" id="{B5860BD3-9D81-E743-821C-F68BFAB9B8EB}"/>
              </a:ext>
            </a:extLst>
          </p:cNvPr>
          <p:cNvSpPr txBox="1"/>
          <p:nvPr/>
        </p:nvSpPr>
        <p:spPr>
          <a:xfrm>
            <a:off x="9604862" y="1943105"/>
            <a:ext cx="1786764" cy="584775"/>
          </a:xfrm>
          <a:prstGeom prst="rect">
            <a:avLst/>
          </a:prstGeom>
          <a:noFill/>
        </p:spPr>
        <p:txBody>
          <a:bodyPr wrap="square" rtlCol="0">
            <a:spAutoFit/>
          </a:bodyPr>
          <a:lstStyle/>
          <a:p>
            <a:r>
              <a:rPr lang="de-DE" sz="3200" b="1" u="sng" dirty="0">
                <a:solidFill>
                  <a:srgbClr val="00B050"/>
                </a:solidFill>
              </a:rPr>
              <a:t>Nutzung</a:t>
            </a:r>
          </a:p>
        </p:txBody>
      </p:sp>
      <p:sp>
        <p:nvSpPr>
          <p:cNvPr id="22" name="Geschweifte Klammer rechts 21">
            <a:extLst>
              <a:ext uri="{FF2B5EF4-FFF2-40B4-BE49-F238E27FC236}">
                <a16:creationId xmlns:a16="http://schemas.microsoft.com/office/drawing/2014/main" id="{91F69371-0F64-894F-9AA4-0F08ECE31CE1}"/>
              </a:ext>
            </a:extLst>
          </p:cNvPr>
          <p:cNvSpPr/>
          <p:nvPr/>
        </p:nvSpPr>
        <p:spPr>
          <a:xfrm>
            <a:off x="9252284" y="2900342"/>
            <a:ext cx="176226" cy="162777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3" name="Textfeld 22">
            <a:extLst>
              <a:ext uri="{FF2B5EF4-FFF2-40B4-BE49-F238E27FC236}">
                <a16:creationId xmlns:a16="http://schemas.microsoft.com/office/drawing/2014/main" id="{843FAE46-A3E3-B947-AE56-7170E2523001}"/>
              </a:ext>
            </a:extLst>
          </p:cNvPr>
          <p:cNvSpPr txBox="1"/>
          <p:nvPr/>
        </p:nvSpPr>
        <p:spPr>
          <a:xfrm>
            <a:off x="9604862" y="3227289"/>
            <a:ext cx="1656696" cy="1200329"/>
          </a:xfrm>
          <a:prstGeom prst="rect">
            <a:avLst/>
          </a:prstGeom>
          <a:noFill/>
        </p:spPr>
        <p:txBody>
          <a:bodyPr wrap="square" rtlCol="0">
            <a:spAutoFit/>
          </a:bodyPr>
          <a:lstStyle/>
          <a:p>
            <a:r>
              <a:rPr lang="de-DE" i="1" dirty="0"/>
              <a:t>Zeiterfassung,</a:t>
            </a:r>
          </a:p>
          <a:p>
            <a:r>
              <a:rPr lang="de-DE" i="1" dirty="0"/>
              <a:t>Statistiken,</a:t>
            </a:r>
          </a:p>
          <a:p>
            <a:r>
              <a:rPr lang="de-DE" i="1" dirty="0" err="1"/>
              <a:t>Wiederver-wertungsquote</a:t>
            </a:r>
            <a:endParaRPr lang="de-DE" i="1" dirty="0"/>
          </a:p>
        </p:txBody>
      </p:sp>
      <p:sp>
        <p:nvSpPr>
          <p:cNvPr id="49" name="Textfeld 48">
            <a:extLst>
              <a:ext uri="{FF2B5EF4-FFF2-40B4-BE49-F238E27FC236}">
                <a16:creationId xmlns:a16="http://schemas.microsoft.com/office/drawing/2014/main" id="{E7F60A69-14BB-EA48-A175-A609A3746016}"/>
              </a:ext>
            </a:extLst>
          </p:cNvPr>
          <p:cNvSpPr txBox="1"/>
          <p:nvPr/>
        </p:nvSpPr>
        <p:spPr>
          <a:xfrm rot="20045590">
            <a:off x="4687487" y="3167125"/>
            <a:ext cx="1486625" cy="369332"/>
          </a:xfrm>
          <a:prstGeom prst="rect">
            <a:avLst/>
          </a:prstGeom>
          <a:noFill/>
        </p:spPr>
        <p:txBody>
          <a:bodyPr wrap="none" rtlCol="0">
            <a:spAutoFit/>
          </a:bodyPr>
          <a:lstStyle/>
          <a:p>
            <a:r>
              <a:rPr lang="de-DE" b="1" dirty="0"/>
              <a:t>A, B, C Waren</a:t>
            </a:r>
          </a:p>
        </p:txBody>
      </p:sp>
      <p:sp>
        <p:nvSpPr>
          <p:cNvPr id="50" name="Pfeil nach rechts 49">
            <a:extLst>
              <a:ext uri="{FF2B5EF4-FFF2-40B4-BE49-F238E27FC236}">
                <a16:creationId xmlns:a16="http://schemas.microsoft.com/office/drawing/2014/main" id="{5C061BEA-9967-8E4D-B051-4958D49A7ABD}"/>
              </a:ext>
            </a:extLst>
          </p:cNvPr>
          <p:cNvSpPr/>
          <p:nvPr/>
        </p:nvSpPr>
        <p:spPr>
          <a:xfrm rot="1743184">
            <a:off x="8336281" y="4956162"/>
            <a:ext cx="1115759" cy="2975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extLst>
              <a:ext uri="{FF2B5EF4-FFF2-40B4-BE49-F238E27FC236}">
                <a16:creationId xmlns:a16="http://schemas.microsoft.com/office/drawing/2014/main" id="{ADE9C348-8251-384F-8541-90872F7E9405}"/>
              </a:ext>
            </a:extLst>
          </p:cNvPr>
          <p:cNvSpPr txBox="1"/>
          <p:nvPr/>
        </p:nvSpPr>
        <p:spPr>
          <a:xfrm>
            <a:off x="7829365" y="5097329"/>
            <a:ext cx="2129590" cy="646331"/>
          </a:xfrm>
          <a:prstGeom prst="rect">
            <a:avLst/>
          </a:prstGeom>
          <a:noFill/>
        </p:spPr>
        <p:txBody>
          <a:bodyPr wrap="square" rtlCol="0">
            <a:spAutoFit/>
          </a:bodyPr>
          <a:lstStyle/>
          <a:p>
            <a:r>
              <a:rPr lang="de-DE" b="1" dirty="0"/>
              <a:t>Sammlung</a:t>
            </a:r>
            <a:r>
              <a:rPr lang="de-DE" dirty="0"/>
              <a:t> irreparabler Waren</a:t>
            </a:r>
          </a:p>
        </p:txBody>
      </p:sp>
      <p:sp>
        <p:nvSpPr>
          <p:cNvPr id="51" name="Rahmen 50">
            <a:extLst>
              <a:ext uri="{FF2B5EF4-FFF2-40B4-BE49-F238E27FC236}">
                <a16:creationId xmlns:a16="http://schemas.microsoft.com/office/drawing/2014/main" id="{36E6E5FA-E388-CF4E-AF50-A608083EADE0}"/>
              </a:ext>
            </a:extLst>
          </p:cNvPr>
          <p:cNvSpPr/>
          <p:nvPr/>
        </p:nvSpPr>
        <p:spPr>
          <a:xfrm>
            <a:off x="9716889" y="5147477"/>
            <a:ext cx="1785153" cy="55065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52" name="Textfeld 51">
            <a:extLst>
              <a:ext uri="{FF2B5EF4-FFF2-40B4-BE49-F238E27FC236}">
                <a16:creationId xmlns:a16="http://schemas.microsoft.com/office/drawing/2014/main" id="{365FF83F-EDFB-7E47-B6BF-EE990CEE286C}"/>
              </a:ext>
            </a:extLst>
          </p:cNvPr>
          <p:cNvSpPr txBox="1"/>
          <p:nvPr/>
        </p:nvSpPr>
        <p:spPr>
          <a:xfrm>
            <a:off x="9831833" y="5235828"/>
            <a:ext cx="1797332" cy="369332"/>
          </a:xfrm>
          <a:prstGeom prst="rect">
            <a:avLst/>
          </a:prstGeom>
          <a:noFill/>
        </p:spPr>
        <p:txBody>
          <a:bodyPr wrap="square" rtlCol="0">
            <a:spAutoFit/>
          </a:bodyPr>
          <a:lstStyle/>
          <a:p>
            <a:r>
              <a:rPr lang="de-DE" b="1" dirty="0"/>
              <a:t>Ratio Recycling</a:t>
            </a:r>
          </a:p>
        </p:txBody>
      </p:sp>
      <p:sp>
        <p:nvSpPr>
          <p:cNvPr id="26" name="Textfeld 25">
            <a:extLst>
              <a:ext uri="{FF2B5EF4-FFF2-40B4-BE49-F238E27FC236}">
                <a16:creationId xmlns:a16="http://schemas.microsoft.com/office/drawing/2014/main" id="{8660F61B-8F3C-4B4A-ACB5-459ED4DD8763}"/>
              </a:ext>
            </a:extLst>
          </p:cNvPr>
          <p:cNvSpPr txBox="1"/>
          <p:nvPr/>
        </p:nvSpPr>
        <p:spPr>
          <a:xfrm>
            <a:off x="8089660" y="5743660"/>
            <a:ext cx="4102339" cy="923330"/>
          </a:xfrm>
          <a:prstGeom prst="rect">
            <a:avLst/>
          </a:prstGeom>
          <a:noFill/>
        </p:spPr>
        <p:txBody>
          <a:bodyPr wrap="square" rtlCol="0">
            <a:spAutoFit/>
          </a:bodyPr>
          <a:lstStyle/>
          <a:p>
            <a:r>
              <a:rPr lang="de-DE" dirty="0"/>
              <a:t>-    Zerlegung,</a:t>
            </a:r>
          </a:p>
          <a:p>
            <a:pPr marL="285750" indent="-285750">
              <a:buFontTx/>
              <a:buChar char="-"/>
            </a:pPr>
            <a:r>
              <a:rPr lang="de-DE" dirty="0"/>
              <a:t>Sortierung (Metalle, Plastik, Glas)</a:t>
            </a:r>
          </a:p>
          <a:p>
            <a:pPr marL="285750" indent="-285750">
              <a:buFontTx/>
              <a:buChar char="-"/>
            </a:pPr>
            <a:r>
              <a:rPr lang="de-DE" dirty="0"/>
              <a:t>Recycling &gt;&gt; </a:t>
            </a:r>
            <a:r>
              <a:rPr lang="de-DE" b="1" i="1" u="sng" dirty="0">
                <a:solidFill>
                  <a:srgbClr val="00B050"/>
                </a:solidFill>
              </a:rPr>
              <a:t>Wiederwertung</a:t>
            </a:r>
            <a:endParaRPr lang="de-DE" dirty="0"/>
          </a:p>
        </p:txBody>
      </p:sp>
    </p:spTree>
    <p:extLst>
      <p:ext uri="{BB962C8B-B14F-4D97-AF65-F5344CB8AC3E}">
        <p14:creationId xmlns:p14="http://schemas.microsoft.com/office/powerpoint/2010/main" val="4244754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6934200" cy="308206"/>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hteck 2">
            <a:extLst>
              <a:ext uri="{FF2B5EF4-FFF2-40B4-BE49-F238E27FC236}">
                <a16:creationId xmlns:a16="http://schemas.microsoft.com/office/drawing/2014/main" id="{DC05877F-2FA2-2449-B633-682225D5854B}"/>
              </a:ext>
            </a:extLst>
          </p:cNvPr>
          <p:cNvSpPr/>
          <p:nvPr/>
        </p:nvSpPr>
        <p:spPr>
          <a:xfrm>
            <a:off x="553915" y="1805355"/>
            <a:ext cx="10735408" cy="2862322"/>
          </a:xfrm>
          <a:prstGeom prst="rect">
            <a:avLst/>
          </a:prstGeom>
        </p:spPr>
        <p:txBody>
          <a:bodyPr wrap="square">
            <a:spAutoFit/>
          </a:bodyPr>
          <a:lstStyle/>
          <a:p>
            <a:r>
              <a:rPr lang="de-DE" dirty="0"/>
              <a:t>Konsument*innen entscheiden sich verstärkt für nachhaltige Produkte und Dienstleistungen. Unternehmen stehen vor der Herausforderung, den erhöhten Bedarf durch verantwortungsvolles Handeln zu decken. Daher muss die rein fossilbasierte, lineare Wertschöpfung neu gedacht werden und sich zu einer zirkulären, souveränen Wertschöpfung transformieren. </a:t>
            </a:r>
          </a:p>
          <a:p>
            <a:endParaRPr lang="de-DE" dirty="0"/>
          </a:p>
          <a:p>
            <a:r>
              <a:rPr lang="de-DE" b="1" dirty="0"/>
              <a:t>Definition: Wertschöpfungszyklus</a:t>
            </a:r>
          </a:p>
          <a:p>
            <a:r>
              <a:rPr lang="de-DE" dirty="0"/>
              <a:t>Ein Wertschöpfungszyklus umfasst alle Stufen der Rohstoffgewinnung, Werkstoffherstellung, Energiebereitstellung, Produktherstellung, </a:t>
            </a:r>
            <a:r>
              <a:rPr lang="de-DE" b="1" dirty="0"/>
              <a:t>Produktnutzung, </a:t>
            </a:r>
            <a:r>
              <a:rPr lang="de-DE" b="1" dirty="0" err="1"/>
              <a:t>Refurbishment</a:t>
            </a:r>
            <a:r>
              <a:rPr lang="de-DE" b="1" dirty="0"/>
              <a:t>, Reparatur und die Überführung von Produkten oder ihrer Bestandteile in erneute Wertschöpfung </a:t>
            </a:r>
            <a:r>
              <a:rPr lang="de-DE" dirty="0"/>
              <a:t>– über etablierte Wertschöpfungsketten hinweg.</a:t>
            </a:r>
          </a:p>
          <a:p>
            <a:endParaRPr lang="de-DE" dirty="0"/>
          </a:p>
        </p:txBody>
      </p:sp>
      <p:sp>
        <p:nvSpPr>
          <p:cNvPr id="4" name="Textfeld 3">
            <a:extLst>
              <a:ext uri="{FF2B5EF4-FFF2-40B4-BE49-F238E27FC236}">
                <a16:creationId xmlns:a16="http://schemas.microsoft.com/office/drawing/2014/main" id="{BFF9033C-793E-3C45-AC7B-CDA8C6DC1F41}"/>
              </a:ext>
            </a:extLst>
          </p:cNvPr>
          <p:cNvSpPr txBox="1"/>
          <p:nvPr/>
        </p:nvSpPr>
        <p:spPr>
          <a:xfrm>
            <a:off x="553915" y="712942"/>
            <a:ext cx="9035562" cy="1569660"/>
          </a:xfrm>
          <a:prstGeom prst="rect">
            <a:avLst/>
          </a:prstGeom>
          <a:noFill/>
        </p:spPr>
        <p:txBody>
          <a:bodyPr wrap="square" rtlCol="0">
            <a:spAutoFit/>
          </a:bodyPr>
          <a:lstStyle/>
          <a:p>
            <a:r>
              <a:rPr lang="de-DE" sz="3200" b="1" dirty="0"/>
              <a:t>Sasa Projektziel: Souveräne, nachhaltige und zirkuläre Wertschöpfungszyklen</a:t>
            </a:r>
          </a:p>
          <a:p>
            <a:endParaRPr lang="de-DE" sz="3200" dirty="0"/>
          </a:p>
        </p:txBody>
      </p:sp>
      <p:sp>
        <p:nvSpPr>
          <p:cNvPr id="5" name="Textfeld 4">
            <a:extLst>
              <a:ext uri="{FF2B5EF4-FFF2-40B4-BE49-F238E27FC236}">
                <a16:creationId xmlns:a16="http://schemas.microsoft.com/office/drawing/2014/main" id="{D946D7C8-26AA-D747-81D2-20493545115A}"/>
              </a:ext>
            </a:extLst>
          </p:cNvPr>
          <p:cNvSpPr txBox="1"/>
          <p:nvPr/>
        </p:nvSpPr>
        <p:spPr>
          <a:xfrm>
            <a:off x="553915" y="4667677"/>
            <a:ext cx="10735408" cy="1754326"/>
          </a:xfrm>
          <a:prstGeom prst="rect">
            <a:avLst/>
          </a:prstGeom>
          <a:noFill/>
        </p:spPr>
        <p:txBody>
          <a:bodyPr wrap="square" rtlCol="0">
            <a:spAutoFit/>
          </a:bodyPr>
          <a:lstStyle/>
          <a:p>
            <a:r>
              <a:rPr lang="de-DE" b="1" u="sng" dirty="0"/>
              <a:t>Sasa Group Services </a:t>
            </a:r>
            <a:r>
              <a:rPr lang="de-DE" dirty="0"/>
              <a:t>kümmert sich um die </a:t>
            </a:r>
            <a:r>
              <a:rPr lang="de-DE" b="1" dirty="0"/>
              <a:t>Weiterverwendung</a:t>
            </a:r>
            <a:r>
              <a:rPr lang="de-DE" dirty="0"/>
              <a:t> noch nutzbarer Produkte wie </a:t>
            </a:r>
            <a:r>
              <a:rPr lang="de-DE" b="1" dirty="0"/>
              <a:t>Elektrogeräte</a:t>
            </a:r>
            <a:r>
              <a:rPr lang="de-DE" dirty="0"/>
              <a:t>, </a:t>
            </a:r>
            <a:r>
              <a:rPr lang="de-DE" b="1" dirty="0"/>
              <a:t>Textilien</a:t>
            </a:r>
            <a:r>
              <a:rPr lang="de-DE" dirty="0"/>
              <a:t>, </a:t>
            </a:r>
            <a:r>
              <a:rPr lang="de-DE" b="1" dirty="0"/>
              <a:t>Haushaltswaren</a:t>
            </a:r>
            <a:r>
              <a:rPr lang="de-DE" dirty="0"/>
              <a:t>, </a:t>
            </a:r>
            <a:r>
              <a:rPr lang="de-DE" b="1" dirty="0"/>
              <a:t>Werkzeugen</a:t>
            </a:r>
            <a:r>
              <a:rPr lang="de-DE" dirty="0"/>
              <a:t>, </a:t>
            </a:r>
            <a:r>
              <a:rPr lang="de-DE" b="1" dirty="0"/>
              <a:t>Spielwaren</a:t>
            </a:r>
            <a:r>
              <a:rPr lang="de-DE" dirty="0"/>
              <a:t> etc. und leisten somit einen wesentlichen Beitrag zur Abfallvermeidung und Ressourcenschutz. Angesichts des enormen Ressourcenverbrauchs für Herstellung, Nutzung und Entsorgung schützt eine lange Nutzungsdauer die Umwelt und das Klima. Der verlängerte Gebrauch von Produkten, die keine Abfälle sind,</a:t>
            </a:r>
            <a:r>
              <a:rPr lang="de-DE" b="1" dirty="0"/>
              <a:t> </a:t>
            </a:r>
            <a:r>
              <a:rPr lang="de-DE" dirty="0"/>
              <a:t>ist effektiver Umweltschutz. </a:t>
            </a:r>
          </a:p>
          <a:p>
            <a:r>
              <a:rPr lang="de-DE" i="1" u="sng" dirty="0"/>
              <a:t>Wir geben </a:t>
            </a:r>
            <a:r>
              <a:rPr lang="de-DE" b="1" i="1" u="sng" dirty="0"/>
              <a:t>Retouren</a:t>
            </a:r>
            <a:r>
              <a:rPr lang="de-DE" i="1" u="sng" dirty="0"/>
              <a:t>, </a:t>
            </a:r>
            <a:r>
              <a:rPr lang="de-DE" b="1" i="1" u="sng" dirty="0"/>
              <a:t>Restanten</a:t>
            </a:r>
            <a:r>
              <a:rPr lang="de-DE" i="1" u="sng" dirty="0"/>
              <a:t> und </a:t>
            </a:r>
            <a:r>
              <a:rPr lang="de-DE" b="1" i="1" u="sng" dirty="0" err="1"/>
              <a:t>Overstock</a:t>
            </a:r>
            <a:r>
              <a:rPr lang="de-DE" i="1" u="sng" dirty="0"/>
              <a:t> eine neue Zukunft in der EU und Drittländern.</a:t>
            </a:r>
          </a:p>
        </p:txBody>
      </p:sp>
    </p:spTree>
    <p:extLst>
      <p:ext uri="{BB962C8B-B14F-4D97-AF65-F5344CB8AC3E}">
        <p14:creationId xmlns:p14="http://schemas.microsoft.com/office/powerpoint/2010/main" val="284033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6591300" cy="245170"/>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1C333534-7AB9-564F-B676-BADE3635089F}"/>
              </a:ext>
            </a:extLst>
          </p:cNvPr>
          <p:cNvSpPr txBox="1"/>
          <p:nvPr/>
        </p:nvSpPr>
        <p:spPr>
          <a:xfrm>
            <a:off x="1660358" y="696591"/>
            <a:ext cx="9312442" cy="584775"/>
          </a:xfrm>
          <a:prstGeom prst="rect">
            <a:avLst/>
          </a:prstGeom>
          <a:noFill/>
        </p:spPr>
        <p:txBody>
          <a:bodyPr wrap="square" rtlCol="0">
            <a:spAutoFit/>
          </a:bodyPr>
          <a:lstStyle/>
          <a:p>
            <a:r>
              <a:rPr lang="de-DE" sz="3200" b="1" i="1" u="sng" dirty="0"/>
              <a:t>Allgemeine Produktvermarktung von Restbeständen</a:t>
            </a:r>
          </a:p>
        </p:txBody>
      </p:sp>
      <p:sp>
        <p:nvSpPr>
          <p:cNvPr id="3" name="Textfeld 2">
            <a:extLst>
              <a:ext uri="{FF2B5EF4-FFF2-40B4-BE49-F238E27FC236}">
                <a16:creationId xmlns:a16="http://schemas.microsoft.com/office/drawing/2014/main" id="{77075890-C146-B34B-B63D-197E815FC91D}"/>
              </a:ext>
            </a:extLst>
          </p:cNvPr>
          <p:cNvSpPr txBox="1"/>
          <p:nvPr/>
        </p:nvSpPr>
        <p:spPr>
          <a:xfrm>
            <a:off x="551448" y="1281366"/>
            <a:ext cx="10325100" cy="5262979"/>
          </a:xfrm>
          <a:prstGeom prst="rect">
            <a:avLst/>
          </a:prstGeom>
          <a:noFill/>
        </p:spPr>
        <p:txBody>
          <a:bodyPr wrap="square" rtlCol="0">
            <a:spAutoFit/>
          </a:bodyPr>
          <a:lstStyle/>
          <a:p>
            <a:r>
              <a:rPr lang="de-DE" dirty="0"/>
              <a:t>-    </a:t>
            </a:r>
            <a:r>
              <a:rPr lang="de-DE" sz="2400" dirty="0"/>
              <a:t>Rabattverkäufe &gt; Lagerräumung, Sonderangebote, Flash-</a:t>
            </a:r>
            <a:r>
              <a:rPr lang="de-DE" sz="2400" dirty="0" err="1"/>
              <a:t>Sales</a:t>
            </a:r>
            <a:endParaRPr lang="de-DE" sz="2400" dirty="0"/>
          </a:p>
          <a:p>
            <a:pPr marL="285750" indent="-285750">
              <a:buFontTx/>
              <a:buChar char="-"/>
            </a:pPr>
            <a:r>
              <a:rPr lang="de-DE" sz="2400" dirty="0"/>
              <a:t>Paketangebote &gt; Kombination verschiedener Produkte in Pakete</a:t>
            </a:r>
          </a:p>
          <a:p>
            <a:pPr marL="285750" indent="-285750">
              <a:buFontTx/>
              <a:buChar char="-"/>
            </a:pPr>
            <a:r>
              <a:rPr lang="de-DE" sz="2400" dirty="0"/>
              <a:t>Spenden &gt; wohltätige Organisationen (</a:t>
            </a:r>
            <a:r>
              <a:rPr lang="de-DE" sz="2400" i="1" dirty="0"/>
              <a:t>Problem: Buchhaltung, Gewinn- / Verlustrechnung; Steuerpflicht; Cashflow; Dokumentation)</a:t>
            </a:r>
            <a:endParaRPr lang="de-DE" sz="2400" dirty="0"/>
          </a:p>
          <a:p>
            <a:pPr marL="285750" indent="-285750">
              <a:buFontTx/>
              <a:buChar char="-"/>
            </a:pPr>
            <a:r>
              <a:rPr lang="de-DE" sz="2400" dirty="0"/>
              <a:t>Rückgabe, Retouren &gt; Hersteller </a:t>
            </a:r>
          </a:p>
          <a:p>
            <a:pPr marL="285750" indent="-285750">
              <a:buFontTx/>
              <a:buChar char="-"/>
            </a:pPr>
            <a:r>
              <a:rPr lang="de-DE" sz="2400" dirty="0"/>
              <a:t>Konsignationsverkauf</a:t>
            </a:r>
          </a:p>
          <a:p>
            <a:pPr marL="285750" indent="-285750">
              <a:buFontTx/>
              <a:buChar char="-"/>
            </a:pPr>
            <a:r>
              <a:rPr lang="de-DE" sz="2400" dirty="0"/>
              <a:t>Online Handel &gt; </a:t>
            </a:r>
            <a:r>
              <a:rPr lang="de-DE" sz="2400" dirty="0" err="1"/>
              <a:t>ebay</a:t>
            </a:r>
            <a:r>
              <a:rPr lang="de-DE" sz="2400" dirty="0"/>
              <a:t> etc.</a:t>
            </a:r>
          </a:p>
          <a:p>
            <a:pPr marL="285750" indent="-285750">
              <a:buFontTx/>
              <a:buChar char="-"/>
            </a:pPr>
            <a:r>
              <a:rPr lang="de-DE" sz="2400" dirty="0"/>
              <a:t>B2B Verkauf &gt; spezialisierte Märkte</a:t>
            </a:r>
          </a:p>
          <a:p>
            <a:pPr marL="285750" indent="-285750">
              <a:buFontTx/>
              <a:buChar char="-"/>
            </a:pPr>
            <a:r>
              <a:rPr lang="de-DE" sz="2400" dirty="0"/>
              <a:t>Liquidatoren </a:t>
            </a:r>
          </a:p>
          <a:p>
            <a:pPr marL="285750" indent="-285750">
              <a:buFontTx/>
              <a:buChar char="-"/>
            </a:pPr>
            <a:r>
              <a:rPr lang="de-DE" sz="2400" dirty="0"/>
              <a:t>Interne Verwendung &gt; Werbegeschenke, Prämien</a:t>
            </a:r>
          </a:p>
          <a:p>
            <a:pPr marL="285750" indent="-285750">
              <a:buFontTx/>
              <a:buChar char="-"/>
            </a:pPr>
            <a:r>
              <a:rPr lang="de-DE" sz="2400" dirty="0"/>
              <a:t>Neupositionierung &gt; Zielgruppen</a:t>
            </a:r>
          </a:p>
          <a:p>
            <a:pPr marL="285750" indent="-285750">
              <a:buFontTx/>
              <a:buChar char="-"/>
            </a:pPr>
            <a:r>
              <a:rPr lang="de-DE" sz="2400" dirty="0"/>
              <a:t>Lagerverkauf</a:t>
            </a:r>
          </a:p>
          <a:p>
            <a:pPr marL="285750" indent="-285750">
              <a:buFontTx/>
              <a:buChar char="-"/>
            </a:pPr>
            <a:r>
              <a:rPr lang="de-DE" sz="2400" dirty="0"/>
              <a:t>Recycling &gt; Rückgewinnung von wertvollen Stoffen &gt; Ressourcenschonung (</a:t>
            </a:r>
            <a:r>
              <a:rPr lang="de-DE" sz="2400" i="1" dirty="0"/>
              <a:t>Problem: Gewinn- / Verlustrechnung; Cashflow; Dokumentation)</a:t>
            </a:r>
            <a:endParaRPr lang="de-DE" sz="2400" dirty="0"/>
          </a:p>
        </p:txBody>
      </p:sp>
    </p:spTree>
    <p:extLst>
      <p:ext uri="{BB962C8B-B14F-4D97-AF65-F5344CB8AC3E}">
        <p14:creationId xmlns:p14="http://schemas.microsoft.com/office/powerpoint/2010/main" val="2509858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6591300" cy="245170"/>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3"/>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hteck 2">
            <a:extLst>
              <a:ext uri="{FF2B5EF4-FFF2-40B4-BE49-F238E27FC236}">
                <a16:creationId xmlns:a16="http://schemas.microsoft.com/office/drawing/2014/main" id="{B65B6328-14F9-644D-8869-224299223D5F}"/>
              </a:ext>
            </a:extLst>
          </p:cNvPr>
          <p:cNvSpPr/>
          <p:nvPr/>
        </p:nvSpPr>
        <p:spPr>
          <a:xfrm>
            <a:off x="899856" y="602905"/>
            <a:ext cx="10807446" cy="523220"/>
          </a:xfrm>
          <a:prstGeom prst="rect">
            <a:avLst/>
          </a:prstGeom>
        </p:spPr>
        <p:txBody>
          <a:bodyPr wrap="none">
            <a:spAutoFit/>
          </a:bodyPr>
          <a:lstStyle/>
          <a:p>
            <a:r>
              <a:rPr lang="de-DE" sz="2800" b="1" u="sng" dirty="0"/>
              <a:t>Fallstricke: </a:t>
            </a:r>
            <a:r>
              <a:rPr lang="de-DE" sz="2800" b="1" i="1" u="sng" dirty="0"/>
              <a:t>Produktvermarktung defekter oder unsicherer Elektrogeräte</a:t>
            </a:r>
          </a:p>
        </p:txBody>
      </p:sp>
      <p:sp>
        <p:nvSpPr>
          <p:cNvPr id="16" name="Textfeld 15">
            <a:extLst>
              <a:ext uri="{FF2B5EF4-FFF2-40B4-BE49-F238E27FC236}">
                <a16:creationId xmlns:a16="http://schemas.microsoft.com/office/drawing/2014/main" id="{7F1962DD-E057-9E41-9DFD-EF816E6FAB56}"/>
              </a:ext>
            </a:extLst>
          </p:cNvPr>
          <p:cNvSpPr txBox="1"/>
          <p:nvPr/>
        </p:nvSpPr>
        <p:spPr>
          <a:xfrm>
            <a:off x="455712" y="1126125"/>
            <a:ext cx="11533087" cy="5755422"/>
          </a:xfrm>
          <a:prstGeom prst="rect">
            <a:avLst/>
          </a:prstGeom>
          <a:noFill/>
        </p:spPr>
        <p:txBody>
          <a:bodyPr wrap="square" rtlCol="0">
            <a:spAutoFit/>
          </a:bodyPr>
          <a:lstStyle/>
          <a:p>
            <a:r>
              <a:rPr lang="de-DE" sz="1200" dirty="0"/>
              <a:t>Der Verkauf defekter oder unsicherer Elektrogeräte kann rechtliche Konsequenzen haben, nicht nur aufgrund von Verbraucherschutzgesetzen, sondern auch aufgrund von Produktsicherheitsvorschriften. Hier sind Lösungsansätze und die rechtlichen Überlegungen zu dem Thema:</a:t>
            </a:r>
          </a:p>
          <a:p>
            <a:r>
              <a:rPr lang="de-DE" sz="1200" dirty="0"/>
              <a:t> </a:t>
            </a:r>
          </a:p>
          <a:p>
            <a:r>
              <a:rPr lang="de-DE" sz="1600" b="1" dirty="0"/>
              <a:t>    Technische Inspektion</a:t>
            </a:r>
          </a:p>
          <a:p>
            <a:r>
              <a:rPr lang="de-DE" sz="1200" dirty="0"/>
              <a:t>        Lösung: Stellen Sie einen qualifizierten Techniker ein oder beauftragen Sie einen Drittanbieter mit der technischen Überprüfung der retournierten Elektrogeräte. Dieser kann die Funktionalität und Sicherheit jedes Geräts sicherstellen.</a:t>
            </a:r>
          </a:p>
          <a:p>
            <a:r>
              <a:rPr lang="de-DE" sz="1200" dirty="0"/>
              <a:t>        Rechtlicher Aspekt: Der Verkauf eines defekten Produkts kann zu Haftungsansprüchen führen. Das Überprüfen und Wiederherstellen der Produkte auf einen sicheren und funktionsfähigen Zustand reduziert dieses Risiko erheblich.</a:t>
            </a:r>
          </a:p>
          <a:p>
            <a:r>
              <a:rPr lang="de-DE" sz="1200" dirty="0"/>
              <a:t> </a:t>
            </a:r>
          </a:p>
          <a:p>
            <a:r>
              <a:rPr lang="de-DE" sz="1600" b="1" dirty="0"/>
              <a:t>    Verkauf als B-Ware</a:t>
            </a:r>
          </a:p>
          <a:p>
            <a:r>
              <a:rPr lang="de-DE" sz="1200" dirty="0"/>
              <a:t>        Lösung: Verkaufen Sie geprüfte und als funktionsfähig bestätigte Produkte als B-Ware oder </a:t>
            </a:r>
            <a:r>
              <a:rPr lang="de-DE" sz="1200" dirty="0" err="1"/>
              <a:t>Refurbished</a:t>
            </a:r>
            <a:r>
              <a:rPr lang="de-DE" sz="1200" dirty="0"/>
              <a:t> Ware zu einem reduzierten Preis.</a:t>
            </a:r>
          </a:p>
          <a:p>
            <a:r>
              <a:rPr lang="de-DE" sz="1200" dirty="0"/>
              <a:t>        Rechtlicher Aspekt: Beim Verkauf als B-Ware muss deutlich gekennzeichnet sein, dass es sich um Gebrauchtware oder Ware mit möglichen kleinen Fehlern handelt. Die Gewährleistungsrechte des Käufers könnten hiervon betroffen sein, jedoch muss das Produkt unbedingt sicher sein.</a:t>
            </a:r>
          </a:p>
          <a:p>
            <a:r>
              <a:rPr lang="de-DE" sz="1200" dirty="0"/>
              <a:t> </a:t>
            </a:r>
          </a:p>
          <a:p>
            <a:r>
              <a:rPr lang="de-DE" sz="1200" dirty="0"/>
              <a:t>    </a:t>
            </a:r>
            <a:r>
              <a:rPr lang="de-DE" sz="1600" b="1" dirty="0"/>
              <a:t>Recycling und Entsorgung</a:t>
            </a:r>
          </a:p>
          <a:p>
            <a:r>
              <a:rPr lang="de-DE" sz="1200" dirty="0"/>
              <a:t>        Lösung: Wenn das Produkt nicht repariert werden kann oder seine Reparatur unwirtschaftlich ist, sollte es fachgerecht recycelt oder entsorgt werden.</a:t>
            </a:r>
          </a:p>
          <a:p>
            <a:r>
              <a:rPr lang="de-DE" sz="1200" dirty="0"/>
              <a:t>        Rechtlicher Aspekt: Laut dem Elektrogesetz müssen Hersteller und Händler sicherstellen, dass Elektroaltgeräte ordnungsgemäß entsorgt werden. Das unsachgemäße Entsorgen kann zu Bußgeldern führen.</a:t>
            </a:r>
          </a:p>
          <a:p>
            <a:r>
              <a:rPr lang="de-DE" sz="1200" dirty="0"/>
              <a:t> </a:t>
            </a:r>
            <a:endParaRPr lang="de-DE" sz="1600" b="1" dirty="0"/>
          </a:p>
          <a:p>
            <a:r>
              <a:rPr lang="de-DE" sz="1600" b="1" dirty="0"/>
              <a:t>   </a:t>
            </a:r>
            <a:r>
              <a:rPr lang="de-DE" sz="1200" dirty="0"/>
              <a:t> </a:t>
            </a:r>
            <a:r>
              <a:rPr lang="de-DE" sz="1600" b="1" dirty="0"/>
              <a:t>Zusammenarbeit mit spezialisierten Unternehmen</a:t>
            </a:r>
          </a:p>
          <a:p>
            <a:r>
              <a:rPr lang="de-DE" sz="1200" dirty="0"/>
              <a:t>        Lösung: Es gibt Unternehmen, die sich auf den Ankauf, die Überprüfung und den Weiterverkauf von retournierter Ware spezialisiert haben. Eine Zusammenarbeit kann die Last der Prüfung und Wiederaufbereitung von dem ursprünglichen Unternehmen nehmen.</a:t>
            </a:r>
          </a:p>
          <a:p>
            <a:r>
              <a:rPr lang="de-DE" sz="1200" dirty="0"/>
              <a:t>        Rechtlicher Aspekt: Bei einer solchen Zusammenarbeit muss sichergestellt werden, dass der Partner alle rechtlichen Verpflichtungen erfüllt und möglicherweise ein Vertrag geschlossen wird, der Haftungsfragen klärt.</a:t>
            </a:r>
          </a:p>
          <a:p>
            <a:r>
              <a:rPr lang="de-DE" sz="1200" dirty="0"/>
              <a:t> </a:t>
            </a:r>
          </a:p>
          <a:p>
            <a:r>
              <a:rPr lang="de-DE" sz="1200" dirty="0"/>
              <a:t>    </a:t>
            </a:r>
            <a:r>
              <a:rPr lang="de-DE" sz="1600" b="1" dirty="0"/>
              <a:t>Transparente Kommunikation:</a:t>
            </a:r>
          </a:p>
          <a:p>
            <a:r>
              <a:rPr lang="de-DE" sz="1200" dirty="0"/>
              <a:t>        Lösung: Wenn Sie Geräte weiterverkaufen, die zurückgegeben wurden, sollten Sie dies transparent kommunizieren und sicherstellen, dass Kunden wissen, dass sie ein zurückgegebenes und geprüftes Produkt kaufen.</a:t>
            </a:r>
          </a:p>
          <a:p>
            <a:r>
              <a:rPr lang="de-DE" sz="1200" dirty="0"/>
              <a:t>        Rechtlicher Aspekt: Dies vermindert das Risiko von Täuschung und kann Sie vor bestimmten rechtlichen Ansprüchen schützen.</a:t>
            </a:r>
          </a:p>
        </p:txBody>
      </p:sp>
    </p:spTree>
    <p:extLst>
      <p:ext uri="{BB962C8B-B14F-4D97-AF65-F5344CB8AC3E}">
        <p14:creationId xmlns:p14="http://schemas.microsoft.com/office/powerpoint/2010/main" val="3714301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6591300" cy="245170"/>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3"/>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hteck 2">
            <a:extLst>
              <a:ext uri="{FF2B5EF4-FFF2-40B4-BE49-F238E27FC236}">
                <a16:creationId xmlns:a16="http://schemas.microsoft.com/office/drawing/2014/main" id="{B65B6328-14F9-644D-8869-224299223D5F}"/>
              </a:ext>
            </a:extLst>
          </p:cNvPr>
          <p:cNvSpPr/>
          <p:nvPr/>
        </p:nvSpPr>
        <p:spPr>
          <a:xfrm>
            <a:off x="1970667" y="812545"/>
            <a:ext cx="6855082" cy="523220"/>
          </a:xfrm>
          <a:prstGeom prst="rect">
            <a:avLst/>
          </a:prstGeom>
        </p:spPr>
        <p:txBody>
          <a:bodyPr wrap="none">
            <a:spAutoFit/>
          </a:bodyPr>
          <a:lstStyle/>
          <a:p>
            <a:r>
              <a:rPr lang="de-DE" sz="2800" b="1" u="sng" dirty="0"/>
              <a:t>Fallstricke: </a:t>
            </a:r>
            <a:r>
              <a:rPr lang="de-DE" sz="2800" b="1" i="1" u="sng" dirty="0"/>
              <a:t>Spenden überschüssiger Produkte</a:t>
            </a:r>
          </a:p>
        </p:txBody>
      </p:sp>
      <p:sp>
        <p:nvSpPr>
          <p:cNvPr id="16" name="Textfeld 15">
            <a:extLst>
              <a:ext uri="{FF2B5EF4-FFF2-40B4-BE49-F238E27FC236}">
                <a16:creationId xmlns:a16="http://schemas.microsoft.com/office/drawing/2014/main" id="{7F1962DD-E057-9E41-9DFD-EF816E6FAB56}"/>
              </a:ext>
            </a:extLst>
          </p:cNvPr>
          <p:cNvSpPr txBox="1"/>
          <p:nvPr/>
        </p:nvSpPr>
        <p:spPr>
          <a:xfrm>
            <a:off x="455713" y="1469438"/>
            <a:ext cx="11533087" cy="5262979"/>
          </a:xfrm>
          <a:prstGeom prst="rect">
            <a:avLst/>
          </a:prstGeom>
          <a:noFill/>
        </p:spPr>
        <p:txBody>
          <a:bodyPr wrap="square" rtlCol="0">
            <a:spAutoFit/>
          </a:bodyPr>
          <a:lstStyle/>
          <a:p>
            <a:r>
              <a:rPr lang="de-DE" dirty="0"/>
              <a:t>Wenn ein Unternehmen ein Produkt spendet, statt es zu verkaufen, und die Spende nicht steuerlich absetzen kann, hat dies buchhalterische Konsequenzen. </a:t>
            </a:r>
          </a:p>
          <a:p>
            <a:endParaRPr lang="de-DE" sz="1200" dirty="0"/>
          </a:p>
          <a:p>
            <a:pPr marL="285750" indent="-285750">
              <a:buFontTx/>
              <a:buChar char="-"/>
            </a:pPr>
            <a:r>
              <a:rPr lang="de-DE" b="1" u="sng" dirty="0"/>
              <a:t>Keine steuerliche Absetzbarkeit:</a:t>
            </a:r>
          </a:p>
          <a:p>
            <a:r>
              <a:rPr lang="de-DE" dirty="0"/>
              <a:t>Wenn die Spende nicht steuerlich absetzbar ist, wird sie in der Gewinn- und Verlustrechnung als Aufwand verbucht, ohne dass ein entsprechender steuerlicher Vorteil entsteht. Dies erhöht den steuerpflichtigen Gewinn des Unternehmens, da keine entsprechende Minderung durch die Spende erfolgt </a:t>
            </a:r>
          </a:p>
          <a:p>
            <a:pPr marL="285750" indent="-285750">
              <a:buFontTx/>
              <a:buChar char="-"/>
            </a:pPr>
            <a:endParaRPr lang="de-DE" dirty="0"/>
          </a:p>
          <a:p>
            <a:pPr marL="285750" indent="-285750">
              <a:buFontTx/>
              <a:buChar char="-"/>
            </a:pPr>
            <a:r>
              <a:rPr lang="de-DE" b="1" u="sng" dirty="0"/>
              <a:t>Liquiditätsauswirkungen: </a:t>
            </a:r>
          </a:p>
          <a:p>
            <a:r>
              <a:rPr lang="de-DE" dirty="0"/>
              <a:t>Da das Produkt gespendet und nicht verkauft wurde, gibt es keinen Geldeingang aus dem Verkauf. Dies kann sich auf den Cashflow des Unternehmens auswirken, insbesondere wenn es sich um einen beträchtlichen Bestand handelt. </a:t>
            </a:r>
          </a:p>
          <a:p>
            <a:pPr marL="285750" indent="-285750">
              <a:buFontTx/>
              <a:buChar char="-"/>
            </a:pPr>
            <a:endParaRPr lang="de-DE" dirty="0"/>
          </a:p>
          <a:p>
            <a:pPr marL="285750" indent="-285750">
              <a:buFontTx/>
              <a:buChar char="-"/>
            </a:pPr>
            <a:r>
              <a:rPr lang="de-DE" b="1" u="sng" dirty="0"/>
              <a:t>Berichterstattung und Dokumentation: </a:t>
            </a:r>
          </a:p>
          <a:p>
            <a:r>
              <a:rPr lang="de-DE" dirty="0"/>
              <a:t>Auch wenn die Spende nicht steuerlich absetzbar ist, ist es wichtig, alle Transaktionen ordnungsgemäß zu dokumentieren. Dies beinhaltet die Aufzeichnung der gespendeten Mengen, der Empfängerorganisation und des geschätzten Werts der gespendeten Waren.</a:t>
            </a:r>
          </a:p>
          <a:p>
            <a:endParaRPr lang="de-DE" dirty="0"/>
          </a:p>
          <a:p>
            <a:r>
              <a:rPr lang="de-DE" dirty="0"/>
              <a:t>ACHTUNG: Viele Produkte können nicht als Spenden deklariert werden und verursachen unter Umständen große Probleme in der Bilanz!</a:t>
            </a:r>
          </a:p>
        </p:txBody>
      </p:sp>
    </p:spTree>
    <p:extLst>
      <p:ext uri="{BB962C8B-B14F-4D97-AF65-F5344CB8AC3E}">
        <p14:creationId xmlns:p14="http://schemas.microsoft.com/office/powerpoint/2010/main" val="2465768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6591300" cy="245170"/>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3"/>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hteck 2">
            <a:extLst>
              <a:ext uri="{FF2B5EF4-FFF2-40B4-BE49-F238E27FC236}">
                <a16:creationId xmlns:a16="http://schemas.microsoft.com/office/drawing/2014/main" id="{B65B6328-14F9-644D-8869-224299223D5F}"/>
              </a:ext>
            </a:extLst>
          </p:cNvPr>
          <p:cNvSpPr/>
          <p:nvPr/>
        </p:nvSpPr>
        <p:spPr>
          <a:xfrm>
            <a:off x="1970667" y="727369"/>
            <a:ext cx="7276416" cy="523220"/>
          </a:xfrm>
          <a:prstGeom prst="rect">
            <a:avLst/>
          </a:prstGeom>
        </p:spPr>
        <p:txBody>
          <a:bodyPr wrap="none">
            <a:spAutoFit/>
          </a:bodyPr>
          <a:lstStyle/>
          <a:p>
            <a:r>
              <a:rPr lang="de-DE" sz="2800" b="1" u="sng" dirty="0"/>
              <a:t>Fallstricke: </a:t>
            </a:r>
            <a:r>
              <a:rPr lang="de-DE" sz="2800" b="1" i="1" u="sng" dirty="0"/>
              <a:t>Entsorgung überschüssiger Produkte</a:t>
            </a:r>
          </a:p>
        </p:txBody>
      </p:sp>
      <p:sp>
        <p:nvSpPr>
          <p:cNvPr id="16" name="Textfeld 15">
            <a:extLst>
              <a:ext uri="{FF2B5EF4-FFF2-40B4-BE49-F238E27FC236}">
                <a16:creationId xmlns:a16="http://schemas.microsoft.com/office/drawing/2014/main" id="{7F1962DD-E057-9E41-9DFD-EF816E6FAB56}"/>
              </a:ext>
            </a:extLst>
          </p:cNvPr>
          <p:cNvSpPr txBox="1"/>
          <p:nvPr/>
        </p:nvSpPr>
        <p:spPr>
          <a:xfrm>
            <a:off x="425497" y="1213333"/>
            <a:ext cx="11533087" cy="5632311"/>
          </a:xfrm>
          <a:prstGeom prst="rect">
            <a:avLst/>
          </a:prstGeom>
          <a:noFill/>
        </p:spPr>
        <p:txBody>
          <a:bodyPr wrap="square" rtlCol="0">
            <a:spAutoFit/>
          </a:bodyPr>
          <a:lstStyle/>
          <a:p>
            <a:r>
              <a:rPr lang="de-DE" dirty="0"/>
              <a:t>Wenn ein Unternehmen seine Restbestände oder Produkte entsorgt, hat dies entsprechend den Rechnungslegungsvorschriften des Landes buchhalterische Konsequenzen. </a:t>
            </a:r>
            <a:endParaRPr lang="de-DE" sz="1200" dirty="0"/>
          </a:p>
          <a:p>
            <a:pPr marL="285750" indent="-285750">
              <a:buFontTx/>
              <a:buChar char="-"/>
            </a:pPr>
            <a:r>
              <a:rPr lang="de-DE" b="1" u="sng" dirty="0"/>
              <a:t>Abschreibung:</a:t>
            </a:r>
          </a:p>
          <a:p>
            <a:r>
              <a:rPr lang="de-DE" dirty="0"/>
              <a:t>Der Wert des zu entsorgenden Bestands muss aus den Büchern entfernt werden. Dies wird durch eine Abschreibung des Bestandswerts und eine entsprechende Aufwandsbuchung erreicht. </a:t>
            </a:r>
          </a:p>
          <a:p>
            <a:pPr marL="285750" indent="-285750">
              <a:buFontTx/>
              <a:buChar char="-"/>
            </a:pPr>
            <a:r>
              <a:rPr lang="de-DE" b="1" u="sng" dirty="0"/>
              <a:t>Kosten der Entsorgung/Logistik: </a:t>
            </a:r>
          </a:p>
          <a:p>
            <a:r>
              <a:rPr lang="de-DE" dirty="0"/>
              <a:t>Wenn mit der Entsorgung des Bestands Kosten verbunden sind (z. B. Gebühren für eine Entsorgungsfirma, Transportkosten usw.), müssen diese ebenfalls als Aufwand verbucht werden.</a:t>
            </a:r>
            <a:endParaRPr lang="de-DE" b="1" u="sng" dirty="0"/>
          </a:p>
          <a:p>
            <a:pPr marL="285750" indent="-285750">
              <a:buFontTx/>
              <a:buChar char="-"/>
            </a:pPr>
            <a:r>
              <a:rPr lang="de-DE" b="1" u="sng" dirty="0"/>
              <a:t>Liquiditätsprobleme:</a:t>
            </a:r>
          </a:p>
          <a:p>
            <a:r>
              <a:rPr lang="de-DE" dirty="0"/>
              <a:t>Neben dem fehlenden Geldeingang aus einem potenziellen Verkauf können zusätzliche Kosten für die Entsorgung die Liquidität des Unternehmens beeinträchtigen.</a:t>
            </a:r>
            <a:endParaRPr lang="de-DE" b="1" u="sng" dirty="0"/>
          </a:p>
          <a:p>
            <a:pPr marL="285750" indent="-285750">
              <a:buFontTx/>
              <a:buChar char="-"/>
            </a:pPr>
            <a:r>
              <a:rPr lang="de-DE" b="1" u="sng" dirty="0"/>
              <a:t>Umweltproblematik:</a:t>
            </a:r>
          </a:p>
          <a:p>
            <a:r>
              <a:rPr lang="de-DE" dirty="0"/>
              <a:t>Abhängig von der Art des Produkts und den Umweltvorschriften des jeweiligen Landes muss das Unternehmen sicherstellen, dass die Entsorgung ordnungsgemäß und umweltverträglich erfolgt. In manchen Fällen kann das Unternehmen auch verpflichtet sein, Berichte über die Entsorgung bestimmter Produkte zu erstellen oder entsprechende Gebühren zu zahlen.</a:t>
            </a:r>
            <a:endParaRPr lang="de-DE" b="1" u="sng" dirty="0"/>
          </a:p>
          <a:p>
            <a:pPr marL="285750" indent="-285750">
              <a:buFontTx/>
              <a:buChar char="-"/>
            </a:pPr>
            <a:r>
              <a:rPr lang="de-DE" b="1" u="sng" dirty="0"/>
              <a:t>Dokumentation:</a:t>
            </a:r>
          </a:p>
          <a:p>
            <a:r>
              <a:rPr lang="de-DE" dirty="0"/>
              <a:t>Auch wenn die Ware entsorgt wird, ist es notwendig, alle damit verbundenen Transaktionen korrekt zu dokumentieren. Dies beinhaltet die Aufzeichnung der entsorgten Mengen, der Methode der Entsorgung, der damit verbundenen Kosten und jegliche andere relevante Informationen. </a:t>
            </a:r>
            <a:endParaRPr lang="de-DE" b="1" u="sng" dirty="0"/>
          </a:p>
        </p:txBody>
      </p:sp>
    </p:spTree>
    <p:extLst>
      <p:ext uri="{BB962C8B-B14F-4D97-AF65-F5344CB8AC3E}">
        <p14:creationId xmlns:p14="http://schemas.microsoft.com/office/powerpoint/2010/main" val="648099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6591300" cy="245170"/>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3"/>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hteck 2">
            <a:extLst>
              <a:ext uri="{FF2B5EF4-FFF2-40B4-BE49-F238E27FC236}">
                <a16:creationId xmlns:a16="http://schemas.microsoft.com/office/drawing/2014/main" id="{B65B6328-14F9-644D-8869-224299223D5F}"/>
              </a:ext>
            </a:extLst>
          </p:cNvPr>
          <p:cNvSpPr/>
          <p:nvPr/>
        </p:nvSpPr>
        <p:spPr>
          <a:xfrm>
            <a:off x="899856" y="602905"/>
            <a:ext cx="9436814" cy="523220"/>
          </a:xfrm>
          <a:prstGeom prst="rect">
            <a:avLst/>
          </a:prstGeom>
        </p:spPr>
        <p:txBody>
          <a:bodyPr wrap="none">
            <a:spAutoFit/>
          </a:bodyPr>
          <a:lstStyle/>
          <a:p>
            <a:r>
              <a:rPr lang="de-DE" sz="2800" b="1" i="1" u="sng" dirty="0">
                <a:solidFill>
                  <a:schemeClr val="accent6"/>
                </a:solidFill>
              </a:rPr>
              <a:t>Produktvermarktung von Restbeständen durch die Sasa Group</a:t>
            </a:r>
          </a:p>
        </p:txBody>
      </p:sp>
      <p:sp>
        <p:nvSpPr>
          <p:cNvPr id="16" name="Textfeld 15">
            <a:extLst>
              <a:ext uri="{FF2B5EF4-FFF2-40B4-BE49-F238E27FC236}">
                <a16:creationId xmlns:a16="http://schemas.microsoft.com/office/drawing/2014/main" id="{7F1962DD-E057-9E41-9DFD-EF816E6FAB56}"/>
              </a:ext>
            </a:extLst>
          </p:cNvPr>
          <p:cNvSpPr txBox="1"/>
          <p:nvPr/>
        </p:nvSpPr>
        <p:spPr>
          <a:xfrm>
            <a:off x="455712" y="1126125"/>
            <a:ext cx="11533087" cy="5262979"/>
          </a:xfrm>
          <a:prstGeom prst="rect">
            <a:avLst/>
          </a:prstGeom>
          <a:noFill/>
        </p:spPr>
        <p:txBody>
          <a:bodyPr wrap="square" rtlCol="0">
            <a:spAutoFit/>
          </a:bodyPr>
          <a:lstStyle/>
          <a:p>
            <a:pPr marL="342900" indent="-342900">
              <a:buFontTx/>
              <a:buChar char="-"/>
            </a:pPr>
            <a:r>
              <a:rPr lang="de-DE" sz="2400" b="1" dirty="0"/>
              <a:t>Erstkontakt mit Hersteller/Discounter/Online Händler</a:t>
            </a:r>
          </a:p>
          <a:p>
            <a:pPr marL="800100" lvl="1" indent="-342900">
              <a:buFontTx/>
              <a:buChar char="-"/>
            </a:pPr>
            <a:r>
              <a:rPr lang="de-DE" sz="2400" dirty="0"/>
              <a:t>Bedarfsanalyse, spez. Anforderungen, logistische Planung, individuelle Konditionen</a:t>
            </a:r>
          </a:p>
          <a:p>
            <a:pPr marL="342900" indent="-342900">
              <a:buFontTx/>
              <a:buChar char="-"/>
            </a:pPr>
            <a:r>
              <a:rPr lang="de-DE" sz="2400" b="1" dirty="0"/>
              <a:t>Planung und Prozessdefinition</a:t>
            </a:r>
          </a:p>
          <a:p>
            <a:pPr marL="800100" lvl="1" indent="-342900">
              <a:buFontTx/>
              <a:buChar char="-"/>
            </a:pPr>
            <a:r>
              <a:rPr lang="de-DE" sz="2400" dirty="0"/>
              <a:t>maßgeschneiderte Prozesse, definierte Kriterien, protokollierte Arbeitsabläufe</a:t>
            </a:r>
          </a:p>
          <a:p>
            <a:pPr marL="342900" indent="-342900">
              <a:buFontTx/>
              <a:buChar char="-"/>
            </a:pPr>
            <a:r>
              <a:rPr lang="de-DE" sz="2400" b="1" dirty="0"/>
              <a:t>Transparente Kommunikation</a:t>
            </a:r>
          </a:p>
          <a:p>
            <a:pPr marL="800100" lvl="1" indent="-342900">
              <a:buFontTx/>
              <a:buChar char="-"/>
            </a:pPr>
            <a:r>
              <a:rPr lang="de-DE" sz="2400" dirty="0"/>
              <a:t>Einrichtung eines Kundenportals, Berichtssystem, Statuskontrolle online</a:t>
            </a:r>
          </a:p>
          <a:p>
            <a:pPr marL="342900" indent="-342900">
              <a:buFontTx/>
              <a:buChar char="-"/>
            </a:pPr>
            <a:r>
              <a:rPr lang="de-DE" sz="2400" b="1" dirty="0"/>
              <a:t>Fachgerechte Prüfung und Sortierung</a:t>
            </a:r>
          </a:p>
          <a:p>
            <a:pPr marL="800100" lvl="1" indent="-342900">
              <a:buFontTx/>
              <a:buChar char="-"/>
            </a:pPr>
            <a:r>
              <a:rPr lang="de-DE" sz="2400" dirty="0"/>
              <a:t>Sortierung, Prüfung der Waren durch Fachpersonal, Reparatur, ggfs. Recycling</a:t>
            </a:r>
          </a:p>
          <a:p>
            <a:pPr marL="342900" indent="-342900">
              <a:buFontTx/>
              <a:buChar char="-"/>
            </a:pPr>
            <a:r>
              <a:rPr lang="de-DE" sz="2400" b="1" dirty="0"/>
              <a:t>Datenschutz und Risiken</a:t>
            </a:r>
          </a:p>
          <a:p>
            <a:pPr marL="800100" lvl="1" indent="-342900">
              <a:buFontTx/>
              <a:buChar char="-"/>
            </a:pPr>
            <a:r>
              <a:rPr lang="de-DE" sz="2400" dirty="0"/>
              <a:t>systematische Warenerfassung, ISO 27001 zertifizierte Datenerfassung und -schutz</a:t>
            </a:r>
          </a:p>
          <a:p>
            <a:pPr marL="342900" indent="-342900">
              <a:buFontTx/>
              <a:buChar char="-"/>
            </a:pPr>
            <a:r>
              <a:rPr lang="de-DE" sz="2400" b="1" dirty="0"/>
              <a:t>Wiedervermarktung</a:t>
            </a:r>
            <a:endParaRPr lang="de-DE" sz="2400" dirty="0"/>
          </a:p>
          <a:p>
            <a:pPr marL="800100" lvl="1" indent="-342900">
              <a:buFontTx/>
              <a:buChar char="-"/>
            </a:pPr>
            <a:r>
              <a:rPr lang="de-DE" sz="2400" dirty="0"/>
              <a:t>internationale Märkte, Zollabfertigung, definierter Warenfluss</a:t>
            </a:r>
          </a:p>
          <a:p>
            <a:pPr marL="342900" indent="-342900">
              <a:buFontTx/>
              <a:buChar char="-"/>
            </a:pPr>
            <a:r>
              <a:rPr lang="de-DE" sz="2400" b="1" dirty="0"/>
              <a:t>Recycling nach ISO 14001 zertifiziert</a:t>
            </a:r>
          </a:p>
          <a:p>
            <a:pPr marL="342900" indent="-342900">
              <a:buFontTx/>
              <a:buChar char="-"/>
            </a:pPr>
            <a:r>
              <a:rPr lang="de-DE" sz="2400" b="1" dirty="0"/>
              <a:t>Abschlussbericht &amp; Review mit detaillierten Aktivitäten und Ergebnissen</a:t>
            </a:r>
          </a:p>
        </p:txBody>
      </p:sp>
    </p:spTree>
    <p:extLst>
      <p:ext uri="{BB962C8B-B14F-4D97-AF65-F5344CB8AC3E}">
        <p14:creationId xmlns:p14="http://schemas.microsoft.com/office/powerpoint/2010/main" val="184522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6591300" cy="245170"/>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3"/>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hteck 2">
            <a:extLst>
              <a:ext uri="{FF2B5EF4-FFF2-40B4-BE49-F238E27FC236}">
                <a16:creationId xmlns:a16="http://schemas.microsoft.com/office/drawing/2014/main" id="{B65B6328-14F9-644D-8869-224299223D5F}"/>
              </a:ext>
            </a:extLst>
          </p:cNvPr>
          <p:cNvSpPr/>
          <p:nvPr/>
        </p:nvSpPr>
        <p:spPr>
          <a:xfrm>
            <a:off x="899856" y="602905"/>
            <a:ext cx="10792955" cy="523220"/>
          </a:xfrm>
          <a:prstGeom prst="rect">
            <a:avLst/>
          </a:prstGeom>
        </p:spPr>
        <p:txBody>
          <a:bodyPr wrap="none">
            <a:spAutoFit/>
          </a:bodyPr>
          <a:lstStyle/>
          <a:p>
            <a:r>
              <a:rPr lang="de-DE" sz="2800" b="1" i="1" u="sng" dirty="0">
                <a:solidFill>
                  <a:schemeClr val="accent6"/>
                </a:solidFill>
              </a:rPr>
              <a:t>Produktvermarktung auf internationalen Märkten durch die Sasa Group</a:t>
            </a:r>
          </a:p>
        </p:txBody>
      </p:sp>
      <p:sp>
        <p:nvSpPr>
          <p:cNvPr id="16" name="Textfeld 15">
            <a:extLst>
              <a:ext uri="{FF2B5EF4-FFF2-40B4-BE49-F238E27FC236}">
                <a16:creationId xmlns:a16="http://schemas.microsoft.com/office/drawing/2014/main" id="{7F1962DD-E057-9E41-9DFD-EF816E6FAB56}"/>
              </a:ext>
            </a:extLst>
          </p:cNvPr>
          <p:cNvSpPr txBox="1"/>
          <p:nvPr/>
        </p:nvSpPr>
        <p:spPr>
          <a:xfrm>
            <a:off x="455712" y="1126125"/>
            <a:ext cx="11533087" cy="5632311"/>
          </a:xfrm>
          <a:prstGeom prst="rect">
            <a:avLst/>
          </a:prstGeom>
          <a:noFill/>
        </p:spPr>
        <p:txBody>
          <a:bodyPr wrap="square" rtlCol="0">
            <a:spAutoFit/>
          </a:bodyPr>
          <a:lstStyle/>
          <a:p>
            <a:pPr marL="342900" indent="-342900">
              <a:buFontTx/>
              <a:buChar char="-"/>
            </a:pPr>
            <a:r>
              <a:rPr lang="de-DE" sz="2400" b="1" dirty="0"/>
              <a:t>Zollabwicklung</a:t>
            </a:r>
          </a:p>
          <a:p>
            <a:pPr marL="800100" lvl="1" indent="-342900">
              <a:buFontTx/>
              <a:buChar char="-"/>
            </a:pPr>
            <a:r>
              <a:rPr lang="de-DE" sz="2400" dirty="0"/>
              <a:t>Kontrolle der Exportanmeldungen, geeignete Software für die Prozesssteuerung</a:t>
            </a:r>
          </a:p>
          <a:p>
            <a:pPr marL="342900" indent="-342900">
              <a:buFontTx/>
              <a:buChar char="-"/>
            </a:pPr>
            <a:r>
              <a:rPr lang="de-DE" sz="2400" b="1" dirty="0"/>
              <a:t>Kenntnisse über die Marktsituation in Exportländern</a:t>
            </a:r>
          </a:p>
          <a:p>
            <a:pPr marL="800100" lvl="1" indent="-342900">
              <a:buFontTx/>
              <a:buChar char="-"/>
            </a:pPr>
            <a:r>
              <a:rPr lang="de-DE" sz="2400" dirty="0"/>
              <a:t>neue Märkte gewinnen, Markenbekanntheit steigern, Geschäftsgrundlage schaffen</a:t>
            </a:r>
          </a:p>
          <a:p>
            <a:pPr marL="342900" indent="-342900">
              <a:buFontTx/>
              <a:buChar char="-"/>
            </a:pPr>
            <a:r>
              <a:rPr lang="de-DE" sz="2400" b="1" dirty="0"/>
              <a:t>Diversifikation</a:t>
            </a:r>
          </a:p>
          <a:p>
            <a:pPr marL="800100" lvl="1" indent="-342900">
              <a:buFontTx/>
              <a:buChar char="-"/>
            </a:pPr>
            <a:r>
              <a:rPr lang="de-DE" sz="2400" dirty="0"/>
              <a:t>Absatzkanäle spezifisch anpassen, wirtschaftliche Schwankungen ausgleichen</a:t>
            </a:r>
          </a:p>
          <a:p>
            <a:pPr marL="342900" indent="-342900">
              <a:buFontTx/>
              <a:buChar char="-"/>
            </a:pPr>
            <a:r>
              <a:rPr lang="de-DE" sz="2400" b="1" dirty="0"/>
              <a:t>Produktfeedback</a:t>
            </a:r>
          </a:p>
          <a:p>
            <a:pPr marL="800100" lvl="1" indent="-342900">
              <a:buFontTx/>
              <a:buChar char="-"/>
            </a:pPr>
            <a:r>
              <a:rPr lang="de-DE" sz="2400" dirty="0"/>
              <a:t>Absatz in Kulturen und Märkten bewerten, Produktanpassung und - </a:t>
            </a:r>
            <a:r>
              <a:rPr lang="de-DE" sz="2400" dirty="0" err="1"/>
              <a:t>entwicklung</a:t>
            </a:r>
            <a:endParaRPr lang="de-DE" sz="2400" dirty="0"/>
          </a:p>
          <a:p>
            <a:pPr marL="342900" indent="-342900">
              <a:buFontTx/>
              <a:buChar char="-"/>
            </a:pPr>
            <a:r>
              <a:rPr lang="de-DE" sz="2400" b="1" dirty="0" err="1"/>
              <a:t>Overstocks</a:t>
            </a:r>
            <a:r>
              <a:rPr lang="de-DE" sz="2400" b="1" dirty="0"/>
              <a:t> minimieren</a:t>
            </a:r>
          </a:p>
          <a:p>
            <a:pPr marL="800100" lvl="1" indent="-342900">
              <a:buFontTx/>
              <a:buChar char="-"/>
            </a:pPr>
            <a:r>
              <a:rPr lang="de-DE" sz="2400" dirty="0"/>
              <a:t>Reduktion von Abschreibungen, positiver Einfluss auf die Bilanz</a:t>
            </a:r>
          </a:p>
          <a:p>
            <a:pPr marL="342900" indent="-342900">
              <a:buFontTx/>
              <a:buChar char="-"/>
            </a:pPr>
            <a:r>
              <a:rPr lang="de-DE" sz="2400" b="1" dirty="0"/>
              <a:t>Ressourcen schonen und Waren der eigentlichen Nutzung zuführen</a:t>
            </a:r>
            <a:endParaRPr lang="de-DE" sz="2400" dirty="0"/>
          </a:p>
          <a:p>
            <a:pPr marL="342900" indent="-342900">
              <a:buFontTx/>
              <a:buChar char="-"/>
            </a:pPr>
            <a:r>
              <a:rPr lang="de-DE" sz="2400" b="1" dirty="0"/>
              <a:t>Beziehungen zu internationalen Händlern aufbauen &gt; zukünftige Märkte</a:t>
            </a:r>
          </a:p>
          <a:p>
            <a:pPr marL="342900" indent="-342900">
              <a:buFontTx/>
              <a:buChar char="-"/>
            </a:pPr>
            <a:r>
              <a:rPr lang="de-DE" sz="2400" b="1" dirty="0"/>
              <a:t>Verminderung der Abhängigkeit vom Hauptmarkt &gt; Risikostreuung</a:t>
            </a:r>
          </a:p>
          <a:p>
            <a:pPr marL="342900" indent="-342900">
              <a:buFontTx/>
              <a:buChar char="-"/>
            </a:pPr>
            <a:r>
              <a:rPr lang="de-DE" sz="2400" b="1" dirty="0"/>
              <a:t>Corporate </a:t>
            </a:r>
            <a:r>
              <a:rPr lang="de-DE" sz="2400" b="1" dirty="0" err="1"/>
              <a:t>Social</a:t>
            </a:r>
            <a:r>
              <a:rPr lang="de-DE" sz="2400" b="1" dirty="0"/>
              <a:t> </a:t>
            </a:r>
            <a:r>
              <a:rPr lang="de-DE" sz="2400" b="1" dirty="0" err="1"/>
              <a:t>Responsibility</a:t>
            </a:r>
            <a:r>
              <a:rPr lang="de-DE" sz="2400" b="1" dirty="0"/>
              <a:t> (CSR)</a:t>
            </a:r>
          </a:p>
          <a:p>
            <a:pPr marL="800100" lvl="1" indent="-342900">
              <a:buFontTx/>
              <a:buChar char="-"/>
            </a:pPr>
            <a:r>
              <a:rPr lang="de-DE" sz="2400" dirty="0"/>
              <a:t>Nachhaltigkeit im Geschäftsbericht, positive Signale an Investoren und Stakeholder</a:t>
            </a:r>
          </a:p>
        </p:txBody>
      </p:sp>
    </p:spTree>
    <p:extLst>
      <p:ext uri="{BB962C8B-B14F-4D97-AF65-F5344CB8AC3E}">
        <p14:creationId xmlns:p14="http://schemas.microsoft.com/office/powerpoint/2010/main" val="2818143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6591300" cy="245170"/>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3"/>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hteck 2">
            <a:extLst>
              <a:ext uri="{FF2B5EF4-FFF2-40B4-BE49-F238E27FC236}">
                <a16:creationId xmlns:a16="http://schemas.microsoft.com/office/drawing/2014/main" id="{B65B6328-14F9-644D-8869-224299223D5F}"/>
              </a:ext>
            </a:extLst>
          </p:cNvPr>
          <p:cNvSpPr/>
          <p:nvPr/>
        </p:nvSpPr>
        <p:spPr>
          <a:xfrm>
            <a:off x="505326" y="616002"/>
            <a:ext cx="10262938" cy="523220"/>
          </a:xfrm>
          <a:prstGeom prst="rect">
            <a:avLst/>
          </a:prstGeom>
        </p:spPr>
        <p:txBody>
          <a:bodyPr wrap="none">
            <a:spAutoFit/>
          </a:bodyPr>
          <a:lstStyle/>
          <a:p>
            <a:r>
              <a:rPr lang="de-DE" sz="2800" b="1" i="1" u="sng" dirty="0">
                <a:solidFill>
                  <a:schemeClr val="accent6"/>
                </a:solidFill>
              </a:rPr>
              <a:t>Internationaler Verkauf von Restbeständen – Wege zur Imagepflege</a:t>
            </a:r>
          </a:p>
        </p:txBody>
      </p:sp>
      <p:sp>
        <p:nvSpPr>
          <p:cNvPr id="4" name="Textfeld 3">
            <a:extLst>
              <a:ext uri="{FF2B5EF4-FFF2-40B4-BE49-F238E27FC236}">
                <a16:creationId xmlns:a16="http://schemas.microsoft.com/office/drawing/2014/main" id="{8F8AB880-BC5C-6E40-A116-96CE49B8F79B}"/>
              </a:ext>
            </a:extLst>
          </p:cNvPr>
          <p:cNvSpPr txBox="1"/>
          <p:nvPr/>
        </p:nvSpPr>
        <p:spPr>
          <a:xfrm>
            <a:off x="505326" y="1215189"/>
            <a:ext cx="11357811" cy="5632311"/>
          </a:xfrm>
          <a:prstGeom prst="rect">
            <a:avLst/>
          </a:prstGeom>
          <a:noFill/>
        </p:spPr>
        <p:txBody>
          <a:bodyPr wrap="square" rtlCol="0">
            <a:spAutoFit/>
          </a:bodyPr>
          <a:lstStyle/>
          <a:p>
            <a:r>
              <a:rPr lang="de-DE" b="1" u="sng" dirty="0"/>
              <a:t>Marktidentifizierung</a:t>
            </a:r>
            <a:r>
              <a:rPr lang="de-DE" dirty="0"/>
              <a:t> </a:t>
            </a:r>
          </a:p>
          <a:p>
            <a:r>
              <a:rPr lang="de-DE" dirty="0"/>
              <a:t>Die Identifizierung potenzieller Zielmärkte ermöglicht es einem Unternehmen, Produkte in Regionen zu bringen, in denen großer Bedarf und Wertschätzung vorherrscht</a:t>
            </a:r>
          </a:p>
          <a:p>
            <a:r>
              <a:rPr lang="de-DE" b="1" u="sng" dirty="0"/>
              <a:t>Regulatorische Anpassungen</a:t>
            </a:r>
            <a:endParaRPr lang="de-DE" dirty="0"/>
          </a:p>
          <a:p>
            <a:r>
              <a:rPr lang="de-DE" dirty="0"/>
              <a:t>Durch die Berücksichtigung lokaler Vorschriften und Normen kann sichergestellt werden, dass die Produkte den spezifischen Anforderungen eines Ziellandes entsprechen</a:t>
            </a:r>
          </a:p>
          <a:p>
            <a:r>
              <a:rPr lang="de-DE" b="1" u="sng" dirty="0"/>
              <a:t>Effiziente Logistik </a:t>
            </a:r>
          </a:p>
          <a:p>
            <a:r>
              <a:rPr lang="de-DE" dirty="0"/>
              <a:t>Durch die Planung von Lagerung, Versand und Zollabfertigung wird sichergestellt, dass Produkte effizient und kostengünstig den internationalen Kunden erreichen</a:t>
            </a:r>
          </a:p>
          <a:p>
            <a:r>
              <a:rPr lang="de-DE" b="1" u="sng" dirty="0"/>
              <a:t>Strategische Preisgestaltung </a:t>
            </a:r>
          </a:p>
          <a:p>
            <a:r>
              <a:rPr lang="de-DE" dirty="0"/>
              <a:t>Eine durchdachte Preisstrategie ermöglicht es, Produkte wettbewerbsfähig anzubieten und gleichzeitig den Unternehmensgewinn zu maximieren</a:t>
            </a:r>
          </a:p>
          <a:p>
            <a:r>
              <a:rPr lang="de-DE" b="1" u="sng" dirty="0"/>
              <a:t>Lokale Promotion</a:t>
            </a:r>
          </a:p>
          <a:p>
            <a:r>
              <a:rPr lang="de-DE" dirty="0"/>
              <a:t>Durch die Anpassung der Marketingstrategien an lokale Kulturen und Medien können Produkte zielgerichtet auf neuen Märkten </a:t>
            </a:r>
            <a:r>
              <a:rPr lang="de-DE"/>
              <a:t>beworben werden</a:t>
            </a:r>
            <a:endParaRPr lang="de-DE" dirty="0"/>
          </a:p>
          <a:p>
            <a:r>
              <a:rPr lang="de-DE" b="1" u="sng" dirty="0"/>
              <a:t>Image-Vorteile - Nachhaltigkeitsengagement:</a:t>
            </a:r>
            <a:r>
              <a:rPr lang="de-DE" dirty="0"/>
              <a:t> Indem Restbestände nicht entsorgt, sondern wiederverwendet werden, zeigt das Unternehmen sein Engagement für die Nachhaltigkeit. Dies unterstreicht die Verantwortung des Unternehmens gegenüber der Umwelt und reduziert den Abfall</a:t>
            </a:r>
          </a:p>
          <a:p>
            <a:r>
              <a:rPr lang="de-DE" b="1" u="sng" dirty="0"/>
              <a:t>Globale Reichweite</a:t>
            </a:r>
            <a:r>
              <a:rPr lang="de-DE" b="1" dirty="0"/>
              <a:t> </a:t>
            </a:r>
          </a:p>
          <a:p>
            <a:r>
              <a:rPr lang="de-DE" dirty="0"/>
              <a:t>Das Erschließen internationaler Märkte erweitert die Reichweite der Marke und zeigt ihre globale Präsenz</a:t>
            </a:r>
          </a:p>
        </p:txBody>
      </p:sp>
    </p:spTree>
    <p:extLst>
      <p:ext uri="{BB962C8B-B14F-4D97-AF65-F5344CB8AC3E}">
        <p14:creationId xmlns:p14="http://schemas.microsoft.com/office/powerpoint/2010/main" val="2129099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C782DFD-26C8-D143-AE3A-418CA22FA72B}"/>
              </a:ext>
            </a:extLst>
          </p:cNvPr>
          <p:cNvSpPr>
            <a:spLocks noGrp="1"/>
          </p:cNvSpPr>
          <p:nvPr>
            <p:ph type="title"/>
          </p:nvPr>
        </p:nvSpPr>
        <p:spPr>
          <a:xfrm>
            <a:off x="647700" y="123594"/>
            <a:ext cx="6680200" cy="292100"/>
          </a:xfrm>
        </p:spPr>
        <p:txBody>
          <a:bodyPr>
            <a:normAutofit fontScale="90000"/>
          </a:bodyPr>
          <a:lstStyle/>
          <a:p>
            <a:r>
              <a:rPr lang="de-DE" sz="2400" dirty="0"/>
              <a:t>Sasa Group Services – der Kreislaufwirtschaft verpflichtet</a:t>
            </a:r>
          </a:p>
        </p:txBody>
      </p:sp>
      <p:pic>
        <p:nvPicPr>
          <p:cNvPr id="5" name="Grafik 4">
            <a:extLst>
              <a:ext uri="{FF2B5EF4-FFF2-40B4-BE49-F238E27FC236}">
                <a16:creationId xmlns:a16="http://schemas.microsoft.com/office/drawing/2014/main" id="{1260BD62-08DC-6C4D-A73B-4A751C0A6260}"/>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6" name="Gerade Verbindung 5">
            <a:extLst>
              <a:ext uri="{FF2B5EF4-FFF2-40B4-BE49-F238E27FC236}">
                <a16:creationId xmlns:a16="http://schemas.microsoft.com/office/drawing/2014/main" id="{6BD30848-88E8-7941-B28A-E58FEBA1121B}"/>
              </a:ext>
            </a:extLst>
          </p:cNvPr>
          <p:cNvCxnSpPr/>
          <p:nvPr/>
        </p:nvCxnSpPr>
        <p:spPr>
          <a:xfrm>
            <a:off x="165100" y="624007"/>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F1E718E6-8098-044A-B5C5-BEF76E18F327}"/>
              </a:ext>
            </a:extLst>
          </p:cNvPr>
          <p:cNvSpPr txBox="1"/>
          <p:nvPr/>
        </p:nvSpPr>
        <p:spPr>
          <a:xfrm>
            <a:off x="485394" y="1353841"/>
            <a:ext cx="6428232" cy="1754326"/>
          </a:xfrm>
          <a:prstGeom prst="rect">
            <a:avLst/>
          </a:prstGeom>
          <a:noFill/>
        </p:spPr>
        <p:txBody>
          <a:bodyPr wrap="square" rtlCol="0">
            <a:spAutoFit/>
          </a:bodyPr>
          <a:lstStyle/>
          <a:p>
            <a:r>
              <a:rPr lang="de-DE" b="1" u="sng" dirty="0"/>
              <a:t>Elektro- und Elektronikgerätegesetzes (</a:t>
            </a:r>
            <a:r>
              <a:rPr lang="de-DE" b="1" u="sng" dirty="0" err="1"/>
              <a:t>ElektroG</a:t>
            </a:r>
            <a:r>
              <a:rPr lang="de-DE" b="1" u="sng" dirty="0"/>
              <a:t>) [novelliert  2021] </a:t>
            </a:r>
          </a:p>
          <a:p>
            <a:pPr marL="285750" indent="-285750">
              <a:buFontTx/>
              <a:buChar char="-"/>
            </a:pPr>
            <a:r>
              <a:rPr lang="de-DE" b="1" dirty="0"/>
              <a:t>Schutz von Umwelt und Gesundheit</a:t>
            </a:r>
          </a:p>
          <a:p>
            <a:pPr marL="285750" indent="-285750">
              <a:buFontTx/>
              <a:buChar char="-"/>
            </a:pPr>
            <a:r>
              <a:rPr lang="de-DE" b="1" dirty="0"/>
              <a:t>Natürliche Ressourcen schonen</a:t>
            </a:r>
          </a:p>
          <a:p>
            <a:pPr marL="285750" indent="-285750">
              <a:buFontTx/>
              <a:buChar char="-"/>
            </a:pPr>
            <a:r>
              <a:rPr lang="de-DE" b="1" dirty="0"/>
              <a:t>Abfälle vermeiden</a:t>
            </a:r>
          </a:p>
          <a:p>
            <a:pPr marL="285750" indent="-285750">
              <a:buFontTx/>
              <a:buChar char="-"/>
            </a:pPr>
            <a:r>
              <a:rPr lang="de-DE" b="1" dirty="0"/>
              <a:t>Wiederverwendung</a:t>
            </a:r>
          </a:p>
          <a:p>
            <a:pPr marL="285750" indent="-285750">
              <a:buFontTx/>
              <a:buChar char="-"/>
            </a:pPr>
            <a:r>
              <a:rPr lang="de-DE" b="1" dirty="0"/>
              <a:t>Verwertung &amp; Recycling</a:t>
            </a:r>
            <a:endParaRPr lang="de-DE" dirty="0"/>
          </a:p>
        </p:txBody>
      </p:sp>
      <p:sp>
        <p:nvSpPr>
          <p:cNvPr id="3" name="Textfeld 2">
            <a:extLst>
              <a:ext uri="{FF2B5EF4-FFF2-40B4-BE49-F238E27FC236}">
                <a16:creationId xmlns:a16="http://schemas.microsoft.com/office/drawing/2014/main" id="{4B0F4D2D-59C5-994A-A1B4-3D51D8D37D13}"/>
              </a:ext>
            </a:extLst>
          </p:cNvPr>
          <p:cNvSpPr txBox="1"/>
          <p:nvPr/>
        </p:nvSpPr>
        <p:spPr>
          <a:xfrm>
            <a:off x="7104888" y="1353841"/>
            <a:ext cx="4352544" cy="2031325"/>
          </a:xfrm>
          <a:prstGeom prst="rect">
            <a:avLst/>
          </a:prstGeom>
          <a:noFill/>
        </p:spPr>
        <p:txBody>
          <a:bodyPr wrap="square" rtlCol="0">
            <a:spAutoFit/>
          </a:bodyPr>
          <a:lstStyle/>
          <a:p>
            <a:r>
              <a:rPr lang="de-DE" sz="1400" dirty="0"/>
              <a:t>Gegenüber der ersten Fassung des </a:t>
            </a:r>
            <a:r>
              <a:rPr lang="de-DE" sz="1400" dirty="0" err="1"/>
              <a:t>ElektroG</a:t>
            </a:r>
            <a:r>
              <a:rPr lang="de-DE" sz="1400" dirty="0"/>
              <a:t> vom 16.03.2005 und der letzten großen Gesetzesänderung vom 20.10.2015 sind die </a:t>
            </a:r>
            <a:r>
              <a:rPr lang="de-DE" sz="1400" b="1" dirty="0"/>
              <a:t>Hersteller</a:t>
            </a:r>
            <a:r>
              <a:rPr lang="de-DE" sz="1400" dirty="0"/>
              <a:t> – neben </a:t>
            </a:r>
            <a:r>
              <a:rPr lang="de-DE" sz="1400" b="1" dirty="0"/>
              <a:t>Produzenten</a:t>
            </a:r>
            <a:r>
              <a:rPr lang="de-DE" sz="1400" dirty="0"/>
              <a:t> auch </a:t>
            </a:r>
            <a:r>
              <a:rPr lang="de-DE" sz="1400" b="1" dirty="0"/>
              <a:t>Importeure und Exporteure</a:t>
            </a:r>
            <a:r>
              <a:rPr lang="de-DE" sz="1400" dirty="0"/>
              <a:t> sowie </a:t>
            </a:r>
            <a:r>
              <a:rPr lang="de-DE" sz="1400" b="1" dirty="0"/>
              <a:t>Vertreiber </a:t>
            </a:r>
            <a:r>
              <a:rPr lang="de-DE" sz="1400" dirty="0"/>
              <a:t>– von Elektro- und Elektronikgeräten nun deutlich stärker für den gesamten Lebensweg der Geräte verantwortlich.</a:t>
            </a:r>
          </a:p>
          <a:p>
            <a:r>
              <a:rPr lang="de-DE" sz="1400" dirty="0"/>
              <a:t>Mit dem </a:t>
            </a:r>
            <a:r>
              <a:rPr lang="de-DE" sz="1400" dirty="0" err="1"/>
              <a:t>ElektroG</a:t>
            </a:r>
            <a:r>
              <a:rPr lang="de-DE" sz="1400" dirty="0"/>
              <a:t> wird die europäische Richtlinie über Elektro- und Elektronik-Altgeräte (</a:t>
            </a:r>
            <a:r>
              <a:rPr lang="de-DE" sz="1400" dirty="0">
                <a:hlinkClick r:id="rId3" tooltip="Website eur-lex.europa.eu – Sie verlassen umweltbundesamt.de (Ansicht erscheint in neuem Fenster). Beachten Sie bitte unseren Haftungshinweis für externe Links im Datenschutzhinweis."/>
              </a:rPr>
              <a:t>WEEE-Richtlinie 2012/19/EU</a:t>
            </a:r>
            <a:r>
              <a:rPr lang="de-DE" sz="1400" dirty="0"/>
              <a:t>) in nationales Recht umgesetzt.</a:t>
            </a:r>
          </a:p>
        </p:txBody>
      </p:sp>
      <p:sp>
        <p:nvSpPr>
          <p:cNvPr id="7" name="Textfeld 6">
            <a:extLst>
              <a:ext uri="{FF2B5EF4-FFF2-40B4-BE49-F238E27FC236}">
                <a16:creationId xmlns:a16="http://schemas.microsoft.com/office/drawing/2014/main" id="{27091A46-5553-794D-97BF-D04EB870B22A}"/>
              </a:ext>
            </a:extLst>
          </p:cNvPr>
          <p:cNvSpPr txBox="1"/>
          <p:nvPr/>
        </p:nvSpPr>
        <p:spPr>
          <a:xfrm>
            <a:off x="485394" y="3567825"/>
            <a:ext cx="10242804" cy="646331"/>
          </a:xfrm>
          <a:prstGeom prst="rect">
            <a:avLst/>
          </a:prstGeom>
          <a:noFill/>
        </p:spPr>
        <p:txBody>
          <a:bodyPr wrap="square" rtlCol="0">
            <a:spAutoFit/>
          </a:bodyPr>
          <a:lstStyle/>
          <a:p>
            <a:r>
              <a:rPr lang="de-DE" b="1" u="sng" dirty="0"/>
              <a:t>Verordnung</a:t>
            </a:r>
            <a:r>
              <a:rPr lang="de-DE" b="1" dirty="0"/>
              <a:t> über Anforderungen an die Behandlung von Elektro- und Elektronik-Altgeräten</a:t>
            </a:r>
            <a:br>
              <a:rPr lang="de-DE" b="1" dirty="0"/>
            </a:br>
            <a:r>
              <a:rPr lang="de-DE" b="1" dirty="0"/>
              <a:t>(Elektro- und Elektronik-Altgeräte-Behandlungsverordnung – EAG-</a:t>
            </a:r>
            <a:r>
              <a:rPr lang="de-DE" b="1" dirty="0" err="1"/>
              <a:t>BehandV</a:t>
            </a:r>
            <a:r>
              <a:rPr lang="de-DE" b="1" dirty="0"/>
              <a:t>) vom 21. Juni 2021</a:t>
            </a:r>
          </a:p>
        </p:txBody>
      </p:sp>
      <p:sp>
        <p:nvSpPr>
          <p:cNvPr id="8" name="Textfeld 7">
            <a:extLst>
              <a:ext uri="{FF2B5EF4-FFF2-40B4-BE49-F238E27FC236}">
                <a16:creationId xmlns:a16="http://schemas.microsoft.com/office/drawing/2014/main" id="{F645AA04-1C01-BB44-9936-2D119444F0A3}"/>
              </a:ext>
            </a:extLst>
          </p:cNvPr>
          <p:cNvSpPr txBox="1"/>
          <p:nvPr/>
        </p:nvSpPr>
        <p:spPr>
          <a:xfrm>
            <a:off x="485394" y="4336172"/>
            <a:ext cx="11183112" cy="2031325"/>
          </a:xfrm>
          <a:prstGeom prst="rect">
            <a:avLst/>
          </a:prstGeom>
          <a:noFill/>
        </p:spPr>
        <p:txBody>
          <a:bodyPr wrap="square" rtlCol="0">
            <a:spAutoFit/>
          </a:bodyPr>
          <a:lstStyle/>
          <a:p>
            <a:r>
              <a:rPr lang="de-DE" sz="1400" dirty="0"/>
              <a:t>Alle ordnungsgemäß gesammelten und zurückgenommenen Altgeräte müssen einer zertifizierten Erstbehandlungsanlage zugeführt werden. Dort wird geprüft, ob das </a:t>
            </a:r>
            <a:r>
              <a:rPr lang="de-DE" sz="1400" dirty="0" err="1"/>
              <a:t>Altgerät</a:t>
            </a:r>
            <a:r>
              <a:rPr lang="de-DE" sz="1400" dirty="0"/>
              <a:t> oder einzelne Bauteile einer </a:t>
            </a:r>
            <a:r>
              <a:rPr lang="de-DE" sz="1400" b="1" u="sng" dirty="0"/>
              <a:t>Vorbereitung zur Wiederverwendung </a:t>
            </a:r>
            <a:r>
              <a:rPr lang="de-DE" sz="1400" dirty="0"/>
              <a:t>zugeführt werden können und gegebenenfalls zur Wiederverwendung vorbereitet. </a:t>
            </a:r>
          </a:p>
          <a:p>
            <a:r>
              <a:rPr lang="de-DE" sz="1400" dirty="0"/>
              <a:t>Anderenfalls wird das </a:t>
            </a:r>
            <a:r>
              <a:rPr lang="de-DE" sz="1400" dirty="0" err="1"/>
              <a:t>Altgerät</a:t>
            </a:r>
            <a:r>
              <a:rPr lang="de-DE" sz="1400" dirty="0"/>
              <a:t> behandelt, dabei von Schadstoffen </a:t>
            </a:r>
            <a:r>
              <a:rPr lang="de-DE" sz="1400" dirty="0" err="1"/>
              <a:t>entfrachtet</a:t>
            </a:r>
            <a:r>
              <a:rPr lang="de-DE" sz="1400" dirty="0"/>
              <a:t> und in Bauteile und Materialfraktionen zerlegt, damit diese verwertet (recycelt oder energetisch verwertet) werden können. Die Behandlung hat nach Anforderungen, die in der Verordnung festgelegt sind zu erfolgen. </a:t>
            </a:r>
          </a:p>
          <a:p>
            <a:r>
              <a:rPr lang="de-DE" sz="1400" dirty="0"/>
              <a:t>Im Rahmen der Behandlung von Altgeräten müssen bestimmte Mindestverwertungsquoten und Quoten für die Vorbereitung zur Wiederverwendung und das Recycling erreicht werden.</a:t>
            </a:r>
          </a:p>
          <a:p>
            <a:r>
              <a:rPr lang="de-DE" sz="1400" i="1" dirty="0"/>
              <a:t>Das Umweltbundesamt (UBA) sammelt für die Berichterstattung an die Europäische Kommission die Daten von Herstellern, öffentlich-rechtlichen Entsorgungsträgern, Vertreibern und Entsorgern und bereitet sie den Anforderungen der Berichtspflichten entsprechend auf. </a:t>
            </a:r>
          </a:p>
        </p:txBody>
      </p:sp>
      <p:sp>
        <p:nvSpPr>
          <p:cNvPr id="9" name="Textfeld 8">
            <a:extLst>
              <a:ext uri="{FF2B5EF4-FFF2-40B4-BE49-F238E27FC236}">
                <a16:creationId xmlns:a16="http://schemas.microsoft.com/office/drawing/2014/main" id="{0562F93A-E028-F14A-B934-3F3FC8DF0266}"/>
              </a:ext>
            </a:extLst>
          </p:cNvPr>
          <p:cNvSpPr txBox="1"/>
          <p:nvPr/>
        </p:nvSpPr>
        <p:spPr>
          <a:xfrm>
            <a:off x="2903981" y="770160"/>
            <a:ext cx="7082229" cy="461665"/>
          </a:xfrm>
          <a:prstGeom prst="rect">
            <a:avLst/>
          </a:prstGeom>
          <a:noFill/>
        </p:spPr>
        <p:txBody>
          <a:bodyPr wrap="square" rtlCol="0">
            <a:spAutoFit/>
          </a:bodyPr>
          <a:lstStyle/>
          <a:p>
            <a:r>
              <a:rPr lang="de-DE" sz="2400" b="1" i="1" dirty="0"/>
              <a:t>Produktverantwortung gemäß Richtlinien EU &amp; D</a:t>
            </a:r>
          </a:p>
        </p:txBody>
      </p:sp>
      <p:cxnSp>
        <p:nvCxnSpPr>
          <p:cNvPr id="11" name="Gerade Verbindung 10">
            <a:extLst>
              <a:ext uri="{FF2B5EF4-FFF2-40B4-BE49-F238E27FC236}">
                <a16:creationId xmlns:a16="http://schemas.microsoft.com/office/drawing/2014/main" id="{15296130-AB63-A24C-B68B-AB100B8538F0}"/>
              </a:ext>
            </a:extLst>
          </p:cNvPr>
          <p:cNvCxnSpPr/>
          <p:nvPr/>
        </p:nvCxnSpPr>
        <p:spPr>
          <a:xfrm>
            <a:off x="647700" y="3465576"/>
            <a:ext cx="1080973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FF4C880D-8BD9-6148-AEF0-21396F548939}"/>
              </a:ext>
            </a:extLst>
          </p:cNvPr>
          <p:cNvSpPr txBox="1"/>
          <p:nvPr/>
        </p:nvSpPr>
        <p:spPr>
          <a:xfrm>
            <a:off x="647699" y="6485017"/>
            <a:ext cx="3719763" cy="369332"/>
          </a:xfrm>
          <a:prstGeom prst="rect">
            <a:avLst/>
          </a:prstGeom>
          <a:noFill/>
        </p:spPr>
        <p:txBody>
          <a:bodyPr wrap="square" rtlCol="0">
            <a:spAutoFit/>
          </a:bodyPr>
          <a:lstStyle/>
          <a:p>
            <a:r>
              <a:rPr lang="de-DE" dirty="0" err="1"/>
              <a:t>Ref</a:t>
            </a:r>
            <a:r>
              <a:rPr lang="de-DE" dirty="0"/>
              <a:t>: </a:t>
            </a:r>
            <a:r>
              <a:rPr lang="de-DE" dirty="0" err="1"/>
              <a:t>www.umweltbundesamt.de</a:t>
            </a:r>
            <a:endParaRPr lang="de-DE" dirty="0"/>
          </a:p>
        </p:txBody>
      </p:sp>
    </p:spTree>
    <p:extLst>
      <p:ext uri="{BB962C8B-B14F-4D97-AF65-F5344CB8AC3E}">
        <p14:creationId xmlns:p14="http://schemas.microsoft.com/office/powerpoint/2010/main" val="801009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C782DFD-26C8-D143-AE3A-418CA22FA72B}"/>
              </a:ext>
            </a:extLst>
          </p:cNvPr>
          <p:cNvSpPr>
            <a:spLocks noGrp="1"/>
          </p:cNvSpPr>
          <p:nvPr>
            <p:ph type="title"/>
          </p:nvPr>
        </p:nvSpPr>
        <p:spPr>
          <a:xfrm>
            <a:off x="647700" y="123594"/>
            <a:ext cx="6680200" cy="292100"/>
          </a:xfrm>
        </p:spPr>
        <p:txBody>
          <a:bodyPr>
            <a:normAutofit fontScale="90000"/>
          </a:bodyPr>
          <a:lstStyle/>
          <a:p>
            <a:r>
              <a:rPr lang="de-DE" sz="2400" dirty="0"/>
              <a:t>Sasa Group Services – der Kreislaufwirtschaft verpflichtet</a:t>
            </a:r>
          </a:p>
        </p:txBody>
      </p:sp>
      <p:pic>
        <p:nvPicPr>
          <p:cNvPr id="5" name="Grafik 4">
            <a:extLst>
              <a:ext uri="{FF2B5EF4-FFF2-40B4-BE49-F238E27FC236}">
                <a16:creationId xmlns:a16="http://schemas.microsoft.com/office/drawing/2014/main" id="{1260BD62-08DC-6C4D-A73B-4A751C0A6260}"/>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6" name="Gerade Verbindung 5">
            <a:extLst>
              <a:ext uri="{FF2B5EF4-FFF2-40B4-BE49-F238E27FC236}">
                <a16:creationId xmlns:a16="http://schemas.microsoft.com/office/drawing/2014/main" id="{6BD30848-88E8-7941-B28A-E58FEBA1121B}"/>
              </a:ext>
            </a:extLst>
          </p:cNvPr>
          <p:cNvCxnSpPr/>
          <p:nvPr/>
        </p:nvCxnSpPr>
        <p:spPr>
          <a:xfrm>
            <a:off x="165100" y="624007"/>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0562F93A-E028-F14A-B934-3F3FC8DF0266}"/>
              </a:ext>
            </a:extLst>
          </p:cNvPr>
          <p:cNvSpPr txBox="1"/>
          <p:nvPr/>
        </p:nvSpPr>
        <p:spPr>
          <a:xfrm>
            <a:off x="2903981" y="770160"/>
            <a:ext cx="7082229" cy="461665"/>
          </a:xfrm>
          <a:prstGeom prst="rect">
            <a:avLst/>
          </a:prstGeom>
          <a:noFill/>
        </p:spPr>
        <p:txBody>
          <a:bodyPr wrap="square" rtlCol="0">
            <a:spAutoFit/>
          </a:bodyPr>
          <a:lstStyle/>
          <a:p>
            <a:r>
              <a:rPr lang="de-DE" sz="2400" b="1" i="1" dirty="0"/>
              <a:t>Produktverantwortung gemäß Richtlinien EU &amp; D</a:t>
            </a:r>
          </a:p>
        </p:txBody>
      </p:sp>
      <p:sp>
        <p:nvSpPr>
          <p:cNvPr id="10" name="Textfeld 9">
            <a:extLst>
              <a:ext uri="{FF2B5EF4-FFF2-40B4-BE49-F238E27FC236}">
                <a16:creationId xmlns:a16="http://schemas.microsoft.com/office/drawing/2014/main" id="{FF4C880D-8BD9-6148-AEF0-21396F548939}"/>
              </a:ext>
            </a:extLst>
          </p:cNvPr>
          <p:cNvSpPr txBox="1"/>
          <p:nvPr/>
        </p:nvSpPr>
        <p:spPr>
          <a:xfrm>
            <a:off x="647699" y="6485017"/>
            <a:ext cx="3719763" cy="369332"/>
          </a:xfrm>
          <a:prstGeom prst="rect">
            <a:avLst/>
          </a:prstGeom>
          <a:noFill/>
        </p:spPr>
        <p:txBody>
          <a:bodyPr wrap="square" rtlCol="0">
            <a:spAutoFit/>
          </a:bodyPr>
          <a:lstStyle/>
          <a:p>
            <a:r>
              <a:rPr lang="de-DE" dirty="0" err="1"/>
              <a:t>Ref</a:t>
            </a:r>
            <a:r>
              <a:rPr lang="de-DE" dirty="0"/>
              <a:t>: </a:t>
            </a:r>
            <a:r>
              <a:rPr lang="de-DE" dirty="0" err="1"/>
              <a:t>www.umweltbundesamt.de</a:t>
            </a:r>
            <a:endParaRPr lang="de-DE" dirty="0"/>
          </a:p>
        </p:txBody>
      </p:sp>
      <p:sp>
        <p:nvSpPr>
          <p:cNvPr id="12" name="Textfeld 11">
            <a:extLst>
              <a:ext uri="{FF2B5EF4-FFF2-40B4-BE49-F238E27FC236}">
                <a16:creationId xmlns:a16="http://schemas.microsoft.com/office/drawing/2014/main" id="{6A201B2E-8000-AD45-930E-E00AFFF2B6C5}"/>
              </a:ext>
            </a:extLst>
          </p:cNvPr>
          <p:cNvSpPr txBox="1"/>
          <p:nvPr/>
        </p:nvSpPr>
        <p:spPr>
          <a:xfrm>
            <a:off x="539414" y="1231825"/>
            <a:ext cx="10830427" cy="2862322"/>
          </a:xfrm>
          <a:prstGeom prst="rect">
            <a:avLst/>
          </a:prstGeom>
          <a:noFill/>
        </p:spPr>
        <p:txBody>
          <a:bodyPr wrap="square" rtlCol="0">
            <a:spAutoFit/>
          </a:bodyPr>
          <a:lstStyle/>
          <a:p>
            <a:r>
              <a:rPr lang="de-DE" dirty="0"/>
              <a:t>Um seiner Produktverantwortung nachzukommen ist es die Pflicht jeden Herstellers, bevor er Elektro- oder Elektronikgeräte in Verkehr bringt, sich bei der zuständigen Behörde – </a:t>
            </a:r>
            <a:r>
              <a:rPr lang="de-DE" dirty="0">
                <a:hlinkClick r:id="rId3" tooltip="Website www.stiftung-ear.de – Sie verlassen umweltbundesamt.de (Ansicht erscheint in neuem Fenster). Beachten Sie bitte unseren Haftungshinweis für externe Links im Datenschutzhinweis."/>
              </a:rPr>
              <a:t>stiftung elektro-altgeräte register (stiftung ear)</a:t>
            </a:r>
            <a:r>
              <a:rPr lang="de-DE" dirty="0"/>
              <a:t> – zu registrieren.</a:t>
            </a:r>
          </a:p>
          <a:p>
            <a:r>
              <a:rPr lang="de-DE" dirty="0"/>
              <a:t>Hersteller ohne Sitz in Deutschland haben einen Bevollmächtigten gegenüber der </a:t>
            </a:r>
            <a:r>
              <a:rPr lang="de-DE" dirty="0" err="1"/>
              <a:t>stiftung</a:t>
            </a:r>
            <a:r>
              <a:rPr lang="de-DE" dirty="0"/>
              <a:t> </a:t>
            </a:r>
            <a:r>
              <a:rPr lang="de-DE" dirty="0" err="1"/>
              <a:t>ear</a:t>
            </a:r>
            <a:r>
              <a:rPr lang="de-DE" dirty="0"/>
              <a:t> zu benennen, der ihre Herstellerpflichten vor Ort erfüllt.</a:t>
            </a:r>
          </a:p>
          <a:p>
            <a:r>
              <a:rPr lang="de-DE" dirty="0"/>
              <a:t>Durch die jüngste Gesetzesnovelle werden zukünftig auch elektronische Marktplätze und </a:t>
            </a:r>
            <a:r>
              <a:rPr lang="de-DE" dirty="0" err="1"/>
              <a:t>Fulfilment</a:t>
            </a:r>
            <a:r>
              <a:rPr lang="de-DE" dirty="0"/>
              <a:t>-Dienstleister in die Pflicht genommen, da sie erst die Möglichkeit für Hersteller ohne Sitz in Deutschland oder der Europäischen Union eröffnen, hier ihre Waren anzubieten. Künftig müssen elektronische Marktplätze und </a:t>
            </a:r>
            <a:r>
              <a:rPr lang="de-DE" dirty="0" err="1"/>
              <a:t>Fulfilment</a:t>
            </a:r>
            <a:r>
              <a:rPr lang="de-DE" dirty="0"/>
              <a:t>-Dienstleister die ordnungsgemäße Registrierung der Hersteller überprüfen.</a:t>
            </a:r>
          </a:p>
          <a:p>
            <a:endParaRPr lang="de-DE" dirty="0"/>
          </a:p>
        </p:txBody>
      </p:sp>
      <p:pic>
        <p:nvPicPr>
          <p:cNvPr id="14" name="Grafik 13">
            <a:extLst>
              <a:ext uri="{FF2B5EF4-FFF2-40B4-BE49-F238E27FC236}">
                <a16:creationId xmlns:a16="http://schemas.microsoft.com/office/drawing/2014/main" id="{FBC2534B-F0B6-F848-A1A1-32A0951B6132}"/>
              </a:ext>
            </a:extLst>
          </p:cNvPr>
          <p:cNvPicPr>
            <a:picLocks noChangeAspect="1"/>
          </p:cNvPicPr>
          <p:nvPr/>
        </p:nvPicPr>
        <p:blipFill>
          <a:blip r:embed="rId4"/>
          <a:stretch>
            <a:fillRect/>
          </a:stretch>
        </p:blipFill>
        <p:spPr>
          <a:xfrm>
            <a:off x="647699" y="3832580"/>
            <a:ext cx="5157904" cy="2387746"/>
          </a:xfrm>
          <a:prstGeom prst="rect">
            <a:avLst/>
          </a:prstGeom>
        </p:spPr>
      </p:pic>
      <p:cxnSp>
        <p:nvCxnSpPr>
          <p:cNvPr id="15" name="Gerade Verbindung 14">
            <a:extLst>
              <a:ext uri="{FF2B5EF4-FFF2-40B4-BE49-F238E27FC236}">
                <a16:creationId xmlns:a16="http://schemas.microsoft.com/office/drawing/2014/main" id="{DAD32480-BCE1-5E49-ACD9-054D335FE82A}"/>
              </a:ext>
            </a:extLst>
          </p:cNvPr>
          <p:cNvCxnSpPr/>
          <p:nvPr/>
        </p:nvCxnSpPr>
        <p:spPr>
          <a:xfrm>
            <a:off x="647699" y="3832580"/>
            <a:ext cx="1080973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B75EE07C-7252-4948-AA18-14FDC42DC30F}"/>
              </a:ext>
            </a:extLst>
          </p:cNvPr>
          <p:cNvSpPr txBox="1"/>
          <p:nvPr/>
        </p:nvSpPr>
        <p:spPr>
          <a:xfrm>
            <a:off x="6435210" y="3909481"/>
            <a:ext cx="4635526" cy="646331"/>
          </a:xfrm>
          <a:prstGeom prst="rect">
            <a:avLst/>
          </a:prstGeom>
          <a:noFill/>
        </p:spPr>
        <p:txBody>
          <a:bodyPr wrap="square" rtlCol="0">
            <a:spAutoFit/>
          </a:bodyPr>
          <a:lstStyle/>
          <a:p>
            <a:r>
              <a:rPr lang="de-DE" b="1" dirty="0"/>
              <a:t>Produktverantwortung in der Abfallwirtschaft</a:t>
            </a:r>
          </a:p>
          <a:p>
            <a:endParaRPr lang="de-DE" dirty="0"/>
          </a:p>
        </p:txBody>
      </p:sp>
      <p:cxnSp>
        <p:nvCxnSpPr>
          <p:cNvPr id="18" name="Gerade Verbindung 17">
            <a:extLst>
              <a:ext uri="{FF2B5EF4-FFF2-40B4-BE49-F238E27FC236}">
                <a16:creationId xmlns:a16="http://schemas.microsoft.com/office/drawing/2014/main" id="{409E2290-4ABE-A64C-8E54-0C7B5740F4AC}"/>
              </a:ext>
            </a:extLst>
          </p:cNvPr>
          <p:cNvCxnSpPr/>
          <p:nvPr/>
        </p:nvCxnSpPr>
        <p:spPr>
          <a:xfrm>
            <a:off x="6136105" y="3832580"/>
            <a:ext cx="0" cy="2652437"/>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2AE18219-E91B-D746-A5C5-527DBB025E19}"/>
              </a:ext>
            </a:extLst>
          </p:cNvPr>
          <p:cNvSpPr txBox="1"/>
          <p:nvPr/>
        </p:nvSpPr>
        <p:spPr>
          <a:xfrm>
            <a:off x="6435210" y="4367463"/>
            <a:ext cx="5151201" cy="2308324"/>
          </a:xfrm>
          <a:prstGeom prst="rect">
            <a:avLst/>
          </a:prstGeom>
          <a:noFill/>
        </p:spPr>
        <p:txBody>
          <a:bodyPr wrap="square" rtlCol="0">
            <a:spAutoFit/>
          </a:bodyPr>
          <a:lstStyle/>
          <a:p>
            <a:r>
              <a:rPr lang="de-DE" sz="1600" dirty="0"/>
              <a:t>Die gesetzliche Grundlage für die Produktverantwortung in der Abfallwirtschaft legt das </a:t>
            </a:r>
            <a:r>
              <a:rPr lang="de-DE" sz="1600" b="1" u="sng" dirty="0"/>
              <a:t>Kreislaufwirtschaftsgesetz</a:t>
            </a:r>
            <a:r>
              <a:rPr lang="de-DE" sz="1600" dirty="0"/>
              <a:t>. Dazu zählen insbesondere Vorgaben für die Entwicklung langlebiger Produkte, den Einsatz von Sekundärrohstoffen bei der Herstellung sowie die Rücknahme und umweltgerechte Entsorgung nach Gebrauch. Das Verbot von Stoffen, Kennzeichnungspflichten sowie Rücknahmepflichten für Hersteller sowie den Handel unterstützen diese Ziele.</a:t>
            </a:r>
          </a:p>
        </p:txBody>
      </p:sp>
    </p:spTree>
    <p:extLst>
      <p:ext uri="{BB962C8B-B14F-4D97-AF65-F5344CB8AC3E}">
        <p14:creationId xmlns:p14="http://schemas.microsoft.com/office/powerpoint/2010/main" val="515955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6946900" cy="275878"/>
          </a:xfrm>
        </p:spPr>
        <p:txBody>
          <a:bodyPr>
            <a:normAutofit fontScale="90000"/>
          </a:bodyPr>
          <a:lstStyle/>
          <a:p>
            <a:r>
              <a:rPr lang="de-DE" sz="2400" dirty="0"/>
              <a:t>Sasa Group Services – der Kreislaufwirtschaft verpflichtet</a:t>
            </a:r>
          </a:p>
        </p:txBody>
      </p:sp>
      <p:sp>
        <p:nvSpPr>
          <p:cNvPr id="3" name="Inhaltsplatzhalter 2">
            <a:extLst>
              <a:ext uri="{FF2B5EF4-FFF2-40B4-BE49-F238E27FC236}">
                <a16:creationId xmlns:a16="http://schemas.microsoft.com/office/drawing/2014/main" id="{1988732F-370B-514A-9D4D-1BB65F62F8B2}"/>
              </a:ext>
            </a:extLst>
          </p:cNvPr>
          <p:cNvSpPr>
            <a:spLocks noGrp="1"/>
          </p:cNvSpPr>
          <p:nvPr>
            <p:ph idx="1"/>
          </p:nvPr>
        </p:nvSpPr>
        <p:spPr>
          <a:xfrm>
            <a:off x="467127" y="754838"/>
            <a:ext cx="10515600" cy="5440363"/>
          </a:xfrm>
        </p:spPr>
        <p:txBody>
          <a:bodyPr/>
          <a:lstStyle/>
          <a:p>
            <a:pPr marL="0" indent="0">
              <a:buNone/>
            </a:pPr>
            <a:r>
              <a:rPr lang="de-DE" b="1" i="1" dirty="0"/>
              <a:t>Der Lebenszyklusansatz am Beispiel Elektrogeräte &amp; Haushaltswaren </a:t>
            </a:r>
            <a:endParaRPr lang="de-DE" i="1" dirty="0"/>
          </a:p>
          <a:p>
            <a:pPr marL="0" indent="0">
              <a:buNone/>
            </a:pPr>
            <a:endParaRPr lang="de-DE" i="1" dirty="0"/>
          </a:p>
        </p:txBody>
      </p:sp>
      <p:pic>
        <p:nvPicPr>
          <p:cNvPr id="5" name="Grafik 4">
            <a:extLst>
              <a:ext uri="{FF2B5EF4-FFF2-40B4-BE49-F238E27FC236}">
                <a16:creationId xmlns:a16="http://schemas.microsoft.com/office/drawing/2014/main" id="{C2CE60B8-5119-EB44-BE97-F890627793F1}"/>
              </a:ext>
            </a:extLst>
          </p:cNvPr>
          <p:cNvPicPr>
            <a:picLocks noChangeAspect="1"/>
          </p:cNvPicPr>
          <p:nvPr/>
        </p:nvPicPr>
        <p:blipFill>
          <a:blip r:embed="rId2"/>
          <a:stretch>
            <a:fillRect/>
          </a:stretch>
        </p:blipFill>
        <p:spPr>
          <a:xfrm>
            <a:off x="1213655" y="1251140"/>
            <a:ext cx="9022545" cy="5360675"/>
          </a:xfrm>
          <a:prstGeom prst="rect">
            <a:avLst/>
          </a:prstGeom>
        </p:spPr>
      </p:pic>
      <p:sp>
        <p:nvSpPr>
          <p:cNvPr id="6" name="Textfeld 5">
            <a:extLst>
              <a:ext uri="{FF2B5EF4-FFF2-40B4-BE49-F238E27FC236}">
                <a16:creationId xmlns:a16="http://schemas.microsoft.com/office/drawing/2014/main" id="{D473F1E4-6BD3-6140-9553-9133B961FB2C}"/>
              </a:ext>
            </a:extLst>
          </p:cNvPr>
          <p:cNvSpPr txBox="1"/>
          <p:nvPr/>
        </p:nvSpPr>
        <p:spPr>
          <a:xfrm>
            <a:off x="8365141" y="1601177"/>
            <a:ext cx="1993900" cy="369332"/>
          </a:xfrm>
          <a:prstGeom prst="rect">
            <a:avLst/>
          </a:prstGeom>
          <a:noFill/>
        </p:spPr>
        <p:txBody>
          <a:bodyPr wrap="square" rtlCol="0">
            <a:spAutoFit/>
          </a:bodyPr>
          <a:lstStyle/>
          <a:p>
            <a:r>
              <a:rPr lang="de-DE" b="1" dirty="0">
                <a:solidFill>
                  <a:srgbClr val="FF0000"/>
                </a:solidFill>
              </a:rPr>
              <a:t>ca. 5-10 Jahre</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3"/>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5CF50CD0-CF6E-6745-B36B-8BBC5EB9D001}"/>
              </a:ext>
            </a:extLst>
          </p:cNvPr>
          <p:cNvSpPr txBox="1"/>
          <p:nvPr/>
        </p:nvSpPr>
        <p:spPr>
          <a:xfrm>
            <a:off x="346477" y="6457789"/>
            <a:ext cx="10515600" cy="553998"/>
          </a:xfrm>
          <a:prstGeom prst="rect">
            <a:avLst/>
          </a:prstGeom>
          <a:noFill/>
        </p:spPr>
        <p:txBody>
          <a:bodyPr wrap="square" rtlCol="0">
            <a:spAutoFit/>
          </a:bodyPr>
          <a:lstStyle/>
          <a:p>
            <a:r>
              <a:rPr lang="de-DE" sz="1200" dirty="0"/>
              <a:t>Grundlagen der Lebenszyklusanalyse, J. Buchgeister, KIT, 2017; https://</a:t>
            </a:r>
            <a:r>
              <a:rPr lang="de-DE" sz="1200" dirty="0" err="1"/>
              <a:t>www.researchgate.net</a:t>
            </a:r>
            <a:r>
              <a:rPr lang="de-DE" sz="1200" dirty="0"/>
              <a:t>/</a:t>
            </a:r>
            <a:r>
              <a:rPr lang="de-DE" sz="1200" dirty="0" err="1"/>
              <a:t>publication</a:t>
            </a:r>
            <a:r>
              <a:rPr lang="de-DE" sz="1200" dirty="0"/>
              <a:t>/321964717 </a:t>
            </a:r>
          </a:p>
          <a:p>
            <a:endParaRPr lang="de-DE" b="1" dirty="0"/>
          </a:p>
        </p:txBody>
      </p:sp>
    </p:spTree>
    <p:extLst>
      <p:ext uri="{BB962C8B-B14F-4D97-AF65-F5344CB8AC3E}">
        <p14:creationId xmlns:p14="http://schemas.microsoft.com/office/powerpoint/2010/main" val="2432636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3"/>
            <a:ext cx="7289800" cy="368067"/>
          </a:xfrm>
        </p:spPr>
        <p:txBody>
          <a:bodyPr>
            <a:normAutofit fontScale="90000"/>
          </a:bodyPr>
          <a:lstStyle/>
          <a:p>
            <a:r>
              <a:rPr lang="de-DE" sz="2400" dirty="0"/>
              <a:t>Sasa Group Services–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E74FECFA-6D46-D846-9D2E-3EC4429212A5}"/>
              </a:ext>
            </a:extLst>
          </p:cNvPr>
          <p:cNvSpPr txBox="1"/>
          <p:nvPr/>
        </p:nvSpPr>
        <p:spPr>
          <a:xfrm>
            <a:off x="558800" y="866082"/>
            <a:ext cx="10579100" cy="707886"/>
          </a:xfrm>
          <a:prstGeom prst="rect">
            <a:avLst/>
          </a:prstGeom>
          <a:noFill/>
        </p:spPr>
        <p:txBody>
          <a:bodyPr wrap="square" rtlCol="0">
            <a:spAutoFit/>
          </a:bodyPr>
          <a:lstStyle/>
          <a:p>
            <a:r>
              <a:rPr lang="de-DE" sz="4000" b="1" dirty="0"/>
              <a:t>Wer profitiert von einer Lebenszyklusanalyse?</a:t>
            </a:r>
          </a:p>
        </p:txBody>
      </p:sp>
      <p:sp>
        <p:nvSpPr>
          <p:cNvPr id="6" name="Textfeld 5">
            <a:extLst>
              <a:ext uri="{FF2B5EF4-FFF2-40B4-BE49-F238E27FC236}">
                <a16:creationId xmlns:a16="http://schemas.microsoft.com/office/drawing/2014/main" id="{CFBF0DA6-D541-2245-9609-4C3F9258232E}"/>
              </a:ext>
            </a:extLst>
          </p:cNvPr>
          <p:cNvSpPr txBox="1"/>
          <p:nvPr/>
        </p:nvSpPr>
        <p:spPr>
          <a:xfrm>
            <a:off x="316523" y="2148141"/>
            <a:ext cx="3188677" cy="1477328"/>
          </a:xfrm>
          <a:prstGeom prst="rect">
            <a:avLst/>
          </a:prstGeom>
          <a:noFill/>
        </p:spPr>
        <p:txBody>
          <a:bodyPr wrap="square" rtlCol="0">
            <a:spAutoFit/>
          </a:bodyPr>
          <a:lstStyle/>
          <a:p>
            <a:r>
              <a:rPr lang="de-DE" sz="2400" b="1" dirty="0"/>
              <a:t>Produktmanagement / Forschung und Entwicklung (F&amp;E)</a:t>
            </a:r>
          </a:p>
          <a:p>
            <a:endParaRPr lang="de-DE" dirty="0"/>
          </a:p>
        </p:txBody>
      </p:sp>
      <p:sp>
        <p:nvSpPr>
          <p:cNvPr id="7" name="Textfeld 6">
            <a:extLst>
              <a:ext uri="{FF2B5EF4-FFF2-40B4-BE49-F238E27FC236}">
                <a16:creationId xmlns:a16="http://schemas.microsoft.com/office/drawing/2014/main" id="{7091D089-51C2-A64C-8453-EC107EBDE225}"/>
              </a:ext>
            </a:extLst>
          </p:cNvPr>
          <p:cNvSpPr txBox="1"/>
          <p:nvPr/>
        </p:nvSpPr>
        <p:spPr>
          <a:xfrm>
            <a:off x="8772939" y="2148140"/>
            <a:ext cx="3419061" cy="1099152"/>
          </a:xfrm>
          <a:prstGeom prst="rect">
            <a:avLst/>
          </a:prstGeom>
          <a:noFill/>
        </p:spPr>
        <p:txBody>
          <a:bodyPr wrap="square" rtlCol="0">
            <a:spAutoFit/>
          </a:bodyPr>
          <a:lstStyle/>
          <a:p>
            <a:r>
              <a:rPr lang="de-DE" sz="2400" b="1" dirty="0"/>
              <a:t>Lieferkettenmanagement &amp; Beschaffung</a:t>
            </a:r>
          </a:p>
          <a:p>
            <a:endParaRPr lang="de-DE" dirty="0"/>
          </a:p>
        </p:txBody>
      </p:sp>
      <p:sp>
        <p:nvSpPr>
          <p:cNvPr id="8" name="Textfeld 7">
            <a:extLst>
              <a:ext uri="{FF2B5EF4-FFF2-40B4-BE49-F238E27FC236}">
                <a16:creationId xmlns:a16="http://schemas.microsoft.com/office/drawing/2014/main" id="{7DBE8A73-A505-7B4D-A04E-4F3374C4D103}"/>
              </a:ext>
            </a:extLst>
          </p:cNvPr>
          <p:cNvSpPr txBox="1"/>
          <p:nvPr/>
        </p:nvSpPr>
        <p:spPr>
          <a:xfrm>
            <a:off x="316523" y="4263741"/>
            <a:ext cx="2080591" cy="830997"/>
          </a:xfrm>
          <a:prstGeom prst="rect">
            <a:avLst/>
          </a:prstGeom>
          <a:noFill/>
        </p:spPr>
        <p:txBody>
          <a:bodyPr wrap="square" rtlCol="0">
            <a:spAutoFit/>
          </a:bodyPr>
          <a:lstStyle/>
          <a:p>
            <a:r>
              <a:rPr lang="de-DE" sz="2400" b="1" dirty="0"/>
              <a:t>Marketing und Vertrieb</a:t>
            </a:r>
          </a:p>
        </p:txBody>
      </p:sp>
      <p:sp>
        <p:nvSpPr>
          <p:cNvPr id="9" name="Textfeld 8">
            <a:extLst>
              <a:ext uri="{FF2B5EF4-FFF2-40B4-BE49-F238E27FC236}">
                <a16:creationId xmlns:a16="http://schemas.microsoft.com/office/drawing/2014/main" id="{0B2E4C8F-4DC6-3346-89E5-102B28AD0DF0}"/>
              </a:ext>
            </a:extLst>
          </p:cNvPr>
          <p:cNvSpPr txBox="1"/>
          <p:nvPr/>
        </p:nvSpPr>
        <p:spPr>
          <a:xfrm>
            <a:off x="8772939" y="4391569"/>
            <a:ext cx="2574999" cy="1200329"/>
          </a:xfrm>
          <a:prstGeom prst="rect">
            <a:avLst/>
          </a:prstGeom>
          <a:noFill/>
        </p:spPr>
        <p:txBody>
          <a:bodyPr wrap="square" rtlCol="0">
            <a:spAutoFit/>
          </a:bodyPr>
          <a:lstStyle/>
          <a:p>
            <a:r>
              <a:rPr lang="de-DE" sz="2400" b="1" dirty="0"/>
              <a:t>Führungsebene &amp; Strategisches Management</a:t>
            </a:r>
          </a:p>
        </p:txBody>
      </p:sp>
      <p:pic>
        <p:nvPicPr>
          <p:cNvPr id="5" name="Grafik 4">
            <a:extLst>
              <a:ext uri="{FF2B5EF4-FFF2-40B4-BE49-F238E27FC236}">
                <a16:creationId xmlns:a16="http://schemas.microsoft.com/office/drawing/2014/main" id="{D5596B84-5791-FD47-AC5C-015EC8094D7F}"/>
              </a:ext>
            </a:extLst>
          </p:cNvPr>
          <p:cNvPicPr>
            <a:picLocks noChangeAspect="1"/>
          </p:cNvPicPr>
          <p:nvPr/>
        </p:nvPicPr>
        <p:blipFill>
          <a:blip r:embed="rId3"/>
          <a:stretch>
            <a:fillRect/>
          </a:stretch>
        </p:blipFill>
        <p:spPr>
          <a:xfrm>
            <a:off x="3108739" y="1872869"/>
            <a:ext cx="5664200" cy="1752600"/>
          </a:xfrm>
          <a:prstGeom prst="rect">
            <a:avLst/>
          </a:prstGeom>
        </p:spPr>
      </p:pic>
      <p:pic>
        <p:nvPicPr>
          <p:cNvPr id="13" name="Grafik 12">
            <a:extLst>
              <a:ext uri="{FF2B5EF4-FFF2-40B4-BE49-F238E27FC236}">
                <a16:creationId xmlns:a16="http://schemas.microsoft.com/office/drawing/2014/main" id="{D6BD085C-545F-5C48-B99F-76CBEECDD801}"/>
              </a:ext>
            </a:extLst>
          </p:cNvPr>
          <p:cNvPicPr>
            <a:picLocks noChangeAspect="1"/>
          </p:cNvPicPr>
          <p:nvPr/>
        </p:nvPicPr>
        <p:blipFill>
          <a:blip r:embed="rId4"/>
          <a:stretch>
            <a:fillRect/>
          </a:stretch>
        </p:blipFill>
        <p:spPr>
          <a:xfrm>
            <a:off x="2912717" y="3922642"/>
            <a:ext cx="5613400" cy="1790700"/>
          </a:xfrm>
          <a:prstGeom prst="rect">
            <a:avLst/>
          </a:prstGeom>
        </p:spPr>
      </p:pic>
      <p:sp>
        <p:nvSpPr>
          <p:cNvPr id="4" name="Textfeld 3">
            <a:extLst>
              <a:ext uri="{FF2B5EF4-FFF2-40B4-BE49-F238E27FC236}">
                <a16:creationId xmlns:a16="http://schemas.microsoft.com/office/drawing/2014/main" id="{FBADD2E1-2A04-384C-9172-9D5C25B064AA}"/>
              </a:ext>
            </a:extLst>
          </p:cNvPr>
          <p:cNvSpPr txBox="1"/>
          <p:nvPr/>
        </p:nvSpPr>
        <p:spPr>
          <a:xfrm>
            <a:off x="316523" y="6365631"/>
            <a:ext cx="3399692" cy="276999"/>
          </a:xfrm>
          <a:prstGeom prst="rect">
            <a:avLst/>
          </a:prstGeom>
          <a:noFill/>
        </p:spPr>
        <p:txBody>
          <a:bodyPr wrap="square" rtlCol="0">
            <a:spAutoFit/>
          </a:bodyPr>
          <a:lstStyle/>
          <a:p>
            <a:r>
              <a:rPr lang="de-DE" sz="1200" dirty="0"/>
              <a:t>https://</a:t>
            </a:r>
            <a:r>
              <a:rPr lang="de-DE" sz="1200" dirty="0" err="1"/>
              <a:t>ecochain.com</a:t>
            </a:r>
            <a:r>
              <a:rPr lang="de-DE" sz="1200" dirty="0"/>
              <a:t>/</a:t>
            </a:r>
          </a:p>
        </p:txBody>
      </p:sp>
    </p:spTree>
    <p:extLst>
      <p:ext uri="{BB962C8B-B14F-4D97-AF65-F5344CB8AC3E}">
        <p14:creationId xmlns:p14="http://schemas.microsoft.com/office/powerpoint/2010/main" val="3509308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7442200" cy="308206"/>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F7517CD9-9EB7-1344-9024-CCC4C31816E3}"/>
              </a:ext>
            </a:extLst>
          </p:cNvPr>
          <p:cNvSpPr txBox="1"/>
          <p:nvPr/>
        </p:nvSpPr>
        <p:spPr>
          <a:xfrm>
            <a:off x="165100" y="754838"/>
            <a:ext cx="11499361" cy="523220"/>
          </a:xfrm>
          <a:prstGeom prst="rect">
            <a:avLst/>
          </a:prstGeom>
          <a:noFill/>
        </p:spPr>
        <p:txBody>
          <a:bodyPr wrap="square" rtlCol="0">
            <a:spAutoFit/>
          </a:bodyPr>
          <a:lstStyle/>
          <a:p>
            <a:r>
              <a:rPr lang="de-DE" sz="2800" b="1" dirty="0"/>
              <a:t>Umweltauswirkungen von verschiedenen elektrischen </a:t>
            </a:r>
            <a:r>
              <a:rPr lang="de-DE" sz="2800" b="1" u="sng" dirty="0"/>
              <a:t>Haushaltsgeräten</a:t>
            </a:r>
          </a:p>
        </p:txBody>
      </p:sp>
      <p:pic>
        <p:nvPicPr>
          <p:cNvPr id="5" name="Grafik 4">
            <a:extLst>
              <a:ext uri="{FF2B5EF4-FFF2-40B4-BE49-F238E27FC236}">
                <a16:creationId xmlns:a16="http://schemas.microsoft.com/office/drawing/2014/main" id="{3FF19D4C-DEC6-894A-8EC4-D2CA5A9DEBEC}"/>
              </a:ext>
            </a:extLst>
          </p:cNvPr>
          <p:cNvPicPr>
            <a:picLocks noChangeAspect="1"/>
          </p:cNvPicPr>
          <p:nvPr/>
        </p:nvPicPr>
        <p:blipFill>
          <a:blip r:embed="rId3"/>
          <a:stretch>
            <a:fillRect/>
          </a:stretch>
        </p:blipFill>
        <p:spPr>
          <a:xfrm>
            <a:off x="881673" y="1489808"/>
            <a:ext cx="8013700" cy="4089400"/>
          </a:xfrm>
          <a:prstGeom prst="rect">
            <a:avLst/>
          </a:prstGeom>
        </p:spPr>
      </p:pic>
      <p:sp>
        <p:nvSpPr>
          <p:cNvPr id="7" name="Textfeld 6">
            <a:extLst>
              <a:ext uri="{FF2B5EF4-FFF2-40B4-BE49-F238E27FC236}">
                <a16:creationId xmlns:a16="http://schemas.microsoft.com/office/drawing/2014/main" id="{5C4299C3-4CC4-394B-8103-46DE0424114D}"/>
              </a:ext>
            </a:extLst>
          </p:cNvPr>
          <p:cNvSpPr txBox="1"/>
          <p:nvPr/>
        </p:nvSpPr>
        <p:spPr>
          <a:xfrm>
            <a:off x="1284439" y="5579208"/>
            <a:ext cx="9535961" cy="830997"/>
          </a:xfrm>
          <a:prstGeom prst="rect">
            <a:avLst/>
          </a:prstGeom>
          <a:noFill/>
        </p:spPr>
        <p:txBody>
          <a:bodyPr wrap="square" rtlCol="0">
            <a:spAutoFit/>
          </a:bodyPr>
          <a:lstStyle/>
          <a:p>
            <a:r>
              <a:rPr lang="de-DE" sz="1200" dirty="0"/>
              <a:t>Umweltauswirkungen verschiedener elektronischer und elektrischer Geräte. [Alle Auswirkungen von der „Wiege bis zur Bahre“. Die Werte für das GWP werden passend skaliert – um den ursprünglichen Wert zu erhalten, multiplizieren Sie mit 100. </a:t>
            </a:r>
          </a:p>
          <a:p>
            <a:r>
              <a:rPr lang="de-DE" sz="1200" dirty="0"/>
              <a:t>Datenquellen – Kühlschrank, Gefrierschrank, Geschirrspüler und Waschmaschine: </a:t>
            </a:r>
            <a:r>
              <a:rPr lang="de-DE" sz="1200" dirty="0" err="1"/>
              <a:t>Presutto</a:t>
            </a:r>
            <a:r>
              <a:rPr lang="de-DE" sz="1200" dirty="0"/>
              <a:t> et al. (2007a, 2007b); TV (LCD): </a:t>
            </a:r>
            <a:r>
              <a:rPr lang="de-DE" sz="1200" dirty="0" err="1"/>
              <a:t>Stobbe</a:t>
            </a:r>
            <a:r>
              <a:rPr lang="de-DE" sz="1200" dirty="0"/>
              <a:t> (2007);Mikrowelle: aktuelle Studie; Espressomaschine (hart Kappe): </a:t>
            </a:r>
            <a:r>
              <a:rPr lang="de-DE" sz="1200" dirty="0" err="1"/>
              <a:t>Mudgal</a:t>
            </a:r>
            <a:r>
              <a:rPr lang="de-DE" sz="1200" dirty="0"/>
              <a:t> et al. (2011b); Laptop: </a:t>
            </a:r>
            <a:r>
              <a:rPr lang="de-DE" sz="1200" dirty="0" err="1"/>
              <a:t>Jönbrink</a:t>
            </a:r>
            <a:r>
              <a:rPr lang="de-DE" sz="1200" dirty="0"/>
              <a:t> (2007); Staubsauger: Gallego-Schmid et al. (2016).</a:t>
            </a:r>
          </a:p>
        </p:txBody>
      </p:sp>
      <p:sp>
        <p:nvSpPr>
          <p:cNvPr id="11" name="Textfeld 10">
            <a:extLst>
              <a:ext uri="{FF2B5EF4-FFF2-40B4-BE49-F238E27FC236}">
                <a16:creationId xmlns:a16="http://schemas.microsoft.com/office/drawing/2014/main" id="{62D2311F-F55B-B345-8B13-D7C9BB45F556}"/>
              </a:ext>
            </a:extLst>
          </p:cNvPr>
          <p:cNvSpPr txBox="1"/>
          <p:nvPr/>
        </p:nvSpPr>
        <p:spPr>
          <a:xfrm>
            <a:off x="245170" y="6410205"/>
            <a:ext cx="10575230" cy="646331"/>
          </a:xfrm>
          <a:prstGeom prst="rect">
            <a:avLst/>
          </a:prstGeom>
          <a:noFill/>
        </p:spPr>
        <p:txBody>
          <a:bodyPr wrap="square" rtlCol="0">
            <a:spAutoFit/>
          </a:bodyPr>
          <a:lstStyle/>
          <a:p>
            <a:r>
              <a:rPr lang="de-DE" sz="1200" dirty="0" err="1"/>
              <a:t>Ref</a:t>
            </a:r>
            <a:r>
              <a:rPr lang="de-DE" sz="1200" dirty="0"/>
              <a:t>: A. Gallego-Schmid et al.; Environmental </a:t>
            </a:r>
            <a:r>
              <a:rPr lang="de-DE" sz="1200" dirty="0" err="1"/>
              <a:t>assessment</a:t>
            </a:r>
            <a:r>
              <a:rPr lang="de-DE" sz="1200" dirty="0"/>
              <a:t> </a:t>
            </a:r>
            <a:r>
              <a:rPr lang="de-DE" sz="1200" dirty="0" err="1"/>
              <a:t>of</a:t>
            </a:r>
            <a:r>
              <a:rPr lang="de-DE" sz="1200" dirty="0"/>
              <a:t> </a:t>
            </a:r>
            <a:r>
              <a:rPr lang="de-DE" sz="1200" dirty="0" err="1"/>
              <a:t>microwaves</a:t>
            </a:r>
            <a:r>
              <a:rPr lang="de-DE" sz="1200" dirty="0"/>
              <a:t> </a:t>
            </a:r>
            <a:r>
              <a:rPr lang="de-DE" sz="1200" dirty="0" err="1"/>
              <a:t>and</a:t>
            </a:r>
            <a:r>
              <a:rPr lang="de-DE" sz="1200" dirty="0"/>
              <a:t> </a:t>
            </a:r>
            <a:r>
              <a:rPr lang="de-DE" sz="1200" dirty="0" err="1"/>
              <a:t>the</a:t>
            </a:r>
            <a:r>
              <a:rPr lang="de-DE" sz="1200" dirty="0"/>
              <a:t> </a:t>
            </a:r>
            <a:r>
              <a:rPr lang="de-DE" sz="1200" dirty="0" err="1"/>
              <a:t>effect</a:t>
            </a:r>
            <a:r>
              <a:rPr lang="de-DE" sz="1200" dirty="0"/>
              <a:t> </a:t>
            </a:r>
            <a:r>
              <a:rPr lang="de-DE" sz="1200" dirty="0" err="1"/>
              <a:t>of</a:t>
            </a:r>
            <a:r>
              <a:rPr lang="de-DE" sz="1200" dirty="0"/>
              <a:t> European </a:t>
            </a:r>
            <a:r>
              <a:rPr lang="de-DE" sz="1200" dirty="0" err="1"/>
              <a:t>energy</a:t>
            </a:r>
            <a:r>
              <a:rPr lang="de-DE" sz="1200" dirty="0"/>
              <a:t> </a:t>
            </a:r>
            <a:r>
              <a:rPr lang="de-DE" sz="1200" dirty="0" err="1"/>
              <a:t>efficiency</a:t>
            </a:r>
            <a:r>
              <a:rPr lang="de-DE" sz="1200" dirty="0"/>
              <a:t> </a:t>
            </a:r>
            <a:r>
              <a:rPr lang="de-DE" sz="1200" dirty="0" err="1"/>
              <a:t>and</a:t>
            </a:r>
            <a:r>
              <a:rPr lang="de-DE" sz="1200" dirty="0"/>
              <a:t> </a:t>
            </a:r>
            <a:r>
              <a:rPr lang="de-DE" sz="1200" dirty="0" err="1"/>
              <a:t>waste</a:t>
            </a:r>
            <a:r>
              <a:rPr lang="de-DE" sz="1200" dirty="0"/>
              <a:t> </a:t>
            </a:r>
            <a:r>
              <a:rPr lang="de-DE" sz="1200" dirty="0" err="1"/>
              <a:t>management</a:t>
            </a:r>
            <a:r>
              <a:rPr lang="de-DE" sz="1200" dirty="0"/>
              <a:t> </a:t>
            </a:r>
            <a:r>
              <a:rPr lang="de-DE" sz="1200" dirty="0" err="1"/>
              <a:t>legislation</a:t>
            </a:r>
            <a:r>
              <a:rPr lang="de-DE" sz="1200" dirty="0"/>
              <a:t>; Science </a:t>
            </a:r>
            <a:r>
              <a:rPr lang="de-DE" sz="1200" dirty="0" err="1"/>
              <a:t>of</a:t>
            </a:r>
            <a:r>
              <a:rPr lang="de-DE" sz="1200" dirty="0"/>
              <a:t> </a:t>
            </a:r>
            <a:r>
              <a:rPr lang="de-DE" sz="1200" dirty="0" err="1"/>
              <a:t>the</a:t>
            </a:r>
            <a:r>
              <a:rPr lang="de-DE" sz="1200" dirty="0"/>
              <a:t> Total Environment 618 (2018) 487-499</a:t>
            </a:r>
          </a:p>
          <a:p>
            <a:endParaRPr lang="de-DE" sz="1200" dirty="0"/>
          </a:p>
        </p:txBody>
      </p:sp>
      <p:sp>
        <p:nvSpPr>
          <p:cNvPr id="8" name="Textfeld 7">
            <a:extLst>
              <a:ext uri="{FF2B5EF4-FFF2-40B4-BE49-F238E27FC236}">
                <a16:creationId xmlns:a16="http://schemas.microsoft.com/office/drawing/2014/main" id="{A6FE632F-D191-FC45-B118-748FBE19D2D5}"/>
              </a:ext>
            </a:extLst>
          </p:cNvPr>
          <p:cNvSpPr txBox="1"/>
          <p:nvPr/>
        </p:nvSpPr>
        <p:spPr>
          <a:xfrm>
            <a:off x="8047030" y="2717657"/>
            <a:ext cx="3727436" cy="923330"/>
          </a:xfrm>
          <a:prstGeom prst="rect">
            <a:avLst/>
          </a:prstGeom>
          <a:noFill/>
        </p:spPr>
        <p:txBody>
          <a:bodyPr wrap="square" rtlCol="0">
            <a:spAutoFit/>
          </a:bodyPr>
          <a:lstStyle/>
          <a:p>
            <a:r>
              <a:rPr lang="de-DE" dirty="0"/>
              <a:t>PED: Primärenergiebedarf (GJ) </a:t>
            </a:r>
          </a:p>
          <a:p>
            <a:r>
              <a:rPr lang="de-DE" dirty="0"/>
              <a:t>AP: Versauerungspotenzial (SO2 </a:t>
            </a:r>
            <a:r>
              <a:rPr lang="de-DE" dirty="0" err="1"/>
              <a:t>eq</a:t>
            </a:r>
            <a:r>
              <a:rPr lang="de-DE" dirty="0"/>
              <a:t>.)</a:t>
            </a:r>
          </a:p>
          <a:p>
            <a:r>
              <a:rPr lang="de-DE" dirty="0"/>
              <a:t>GWP: Treibhauspotenzial (CO2 </a:t>
            </a:r>
            <a:r>
              <a:rPr lang="de-DE" dirty="0" err="1"/>
              <a:t>eq</a:t>
            </a:r>
            <a:r>
              <a:rPr lang="de-DE" dirty="0"/>
              <a:t>.)</a:t>
            </a:r>
          </a:p>
        </p:txBody>
      </p:sp>
      <p:sp>
        <p:nvSpPr>
          <p:cNvPr id="3" name="Rahmen 2">
            <a:extLst>
              <a:ext uri="{FF2B5EF4-FFF2-40B4-BE49-F238E27FC236}">
                <a16:creationId xmlns:a16="http://schemas.microsoft.com/office/drawing/2014/main" id="{4E92554D-51D8-BC4B-A1A8-897CB29ED9F1}"/>
              </a:ext>
            </a:extLst>
          </p:cNvPr>
          <p:cNvSpPr/>
          <p:nvPr/>
        </p:nvSpPr>
        <p:spPr>
          <a:xfrm>
            <a:off x="7937025" y="2602879"/>
            <a:ext cx="3727436" cy="115288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cxnSp>
        <p:nvCxnSpPr>
          <p:cNvPr id="13" name="Gerade Verbindung 12">
            <a:extLst>
              <a:ext uri="{FF2B5EF4-FFF2-40B4-BE49-F238E27FC236}">
                <a16:creationId xmlns:a16="http://schemas.microsoft.com/office/drawing/2014/main" id="{C782BC99-F076-6749-9C0C-123652728920}"/>
              </a:ext>
            </a:extLst>
          </p:cNvPr>
          <p:cNvCxnSpPr/>
          <p:nvPr/>
        </p:nvCxnSpPr>
        <p:spPr>
          <a:xfrm>
            <a:off x="177800" y="6427284"/>
            <a:ext cx="118237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648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C8D8-1C6E-D44C-967A-192010B71070}"/>
              </a:ext>
            </a:extLst>
          </p:cNvPr>
          <p:cNvSpPr>
            <a:spLocks noGrp="1"/>
          </p:cNvSpPr>
          <p:nvPr>
            <p:ph type="title"/>
          </p:nvPr>
        </p:nvSpPr>
        <p:spPr>
          <a:xfrm>
            <a:off x="647700" y="123594"/>
            <a:ext cx="7442200" cy="308206"/>
          </a:xfrm>
        </p:spPr>
        <p:txBody>
          <a:bodyPr>
            <a:normAutofit fontScale="90000"/>
          </a:bodyPr>
          <a:lstStyle/>
          <a:p>
            <a:r>
              <a:rPr lang="de-DE" sz="2400" dirty="0"/>
              <a:t>Sasa Group Services – der Kreislaufwirtschaft verpflichtet</a:t>
            </a:r>
          </a:p>
        </p:txBody>
      </p:sp>
      <p:pic>
        <p:nvPicPr>
          <p:cNvPr id="10" name="Grafik 9">
            <a:extLst>
              <a:ext uri="{FF2B5EF4-FFF2-40B4-BE49-F238E27FC236}">
                <a16:creationId xmlns:a16="http://schemas.microsoft.com/office/drawing/2014/main" id="{FD07CE34-A918-D842-BB3B-A5501FD1703A}"/>
              </a:ext>
            </a:extLst>
          </p:cNvPr>
          <p:cNvPicPr>
            <a:picLocks noChangeAspect="1"/>
          </p:cNvPicPr>
          <p:nvPr/>
        </p:nvPicPr>
        <p:blipFill>
          <a:blip r:embed="rId2"/>
          <a:stretch>
            <a:fillRect/>
          </a:stretch>
        </p:blipFill>
        <p:spPr>
          <a:xfrm>
            <a:off x="45255" y="13557"/>
            <a:ext cx="602445" cy="589348"/>
          </a:xfrm>
          <a:prstGeom prst="rect">
            <a:avLst/>
          </a:prstGeom>
        </p:spPr>
      </p:pic>
      <p:cxnSp>
        <p:nvCxnSpPr>
          <p:cNvPr id="12" name="Gerade Verbindung 11">
            <a:extLst>
              <a:ext uri="{FF2B5EF4-FFF2-40B4-BE49-F238E27FC236}">
                <a16:creationId xmlns:a16="http://schemas.microsoft.com/office/drawing/2014/main" id="{85095C01-846B-334D-9836-32B76071059B}"/>
              </a:ext>
            </a:extLst>
          </p:cNvPr>
          <p:cNvCxnSpPr/>
          <p:nvPr/>
        </p:nvCxnSpPr>
        <p:spPr>
          <a:xfrm>
            <a:off x="165100" y="678871"/>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hteck 2">
            <a:extLst>
              <a:ext uri="{FF2B5EF4-FFF2-40B4-BE49-F238E27FC236}">
                <a16:creationId xmlns:a16="http://schemas.microsoft.com/office/drawing/2014/main" id="{C966C9FE-6A0B-994A-8E20-7D144D8038CC}"/>
              </a:ext>
            </a:extLst>
          </p:cNvPr>
          <p:cNvSpPr/>
          <p:nvPr/>
        </p:nvSpPr>
        <p:spPr>
          <a:xfrm>
            <a:off x="2267320" y="678871"/>
            <a:ext cx="4031873" cy="369332"/>
          </a:xfrm>
          <a:prstGeom prst="rect">
            <a:avLst/>
          </a:prstGeom>
        </p:spPr>
        <p:txBody>
          <a:bodyPr wrap="none">
            <a:spAutoFit/>
          </a:bodyPr>
          <a:lstStyle/>
          <a:p>
            <a:r>
              <a:rPr lang="de-DE" b="1" u="sng" dirty="0">
                <a:solidFill>
                  <a:srgbClr val="008181"/>
                </a:solidFill>
                <a:latin typeface="Helvetica" pitchFamily="2" charset="0"/>
              </a:rPr>
              <a:t>Anwendungsbeispiel: Staubsauger</a:t>
            </a:r>
          </a:p>
        </p:txBody>
      </p:sp>
      <p:pic>
        <p:nvPicPr>
          <p:cNvPr id="5" name="Grafik 4">
            <a:extLst>
              <a:ext uri="{FF2B5EF4-FFF2-40B4-BE49-F238E27FC236}">
                <a16:creationId xmlns:a16="http://schemas.microsoft.com/office/drawing/2014/main" id="{A9DA9E57-2348-234B-97C5-3F882D5F965B}"/>
              </a:ext>
            </a:extLst>
          </p:cNvPr>
          <p:cNvPicPr>
            <a:picLocks noChangeAspect="1"/>
          </p:cNvPicPr>
          <p:nvPr/>
        </p:nvPicPr>
        <p:blipFill>
          <a:blip r:embed="rId3"/>
          <a:stretch>
            <a:fillRect/>
          </a:stretch>
        </p:blipFill>
        <p:spPr>
          <a:xfrm>
            <a:off x="485412" y="1048203"/>
            <a:ext cx="6807200" cy="5549900"/>
          </a:xfrm>
          <a:prstGeom prst="rect">
            <a:avLst/>
          </a:prstGeom>
        </p:spPr>
      </p:pic>
      <p:sp>
        <p:nvSpPr>
          <p:cNvPr id="6" name="Textfeld 5">
            <a:extLst>
              <a:ext uri="{FF2B5EF4-FFF2-40B4-BE49-F238E27FC236}">
                <a16:creationId xmlns:a16="http://schemas.microsoft.com/office/drawing/2014/main" id="{A067E1B4-F055-5A48-AB07-251B68766B93}"/>
              </a:ext>
            </a:extLst>
          </p:cNvPr>
          <p:cNvSpPr txBox="1"/>
          <p:nvPr/>
        </p:nvSpPr>
        <p:spPr>
          <a:xfrm>
            <a:off x="7526215" y="925943"/>
            <a:ext cx="4560277" cy="5355312"/>
          </a:xfrm>
          <a:prstGeom prst="rect">
            <a:avLst/>
          </a:prstGeom>
          <a:noFill/>
        </p:spPr>
        <p:txBody>
          <a:bodyPr wrap="square" rtlCol="0">
            <a:spAutoFit/>
          </a:bodyPr>
          <a:lstStyle/>
          <a:p>
            <a:r>
              <a:rPr lang="de-DE" dirty="0"/>
              <a:t>Der Umfang der Studie umfasst: </a:t>
            </a:r>
          </a:p>
          <a:p>
            <a:r>
              <a:rPr lang="de-DE" dirty="0"/>
              <a:t>• </a:t>
            </a:r>
            <a:r>
              <a:rPr lang="de-DE" b="1" dirty="0"/>
              <a:t>Material: </a:t>
            </a:r>
          </a:p>
          <a:p>
            <a:r>
              <a:rPr lang="de-DE" dirty="0"/>
              <a:t>o Metalle: verzinkter und rostfreier Stahl, Aluminium, Messing und Kupfer; </a:t>
            </a:r>
          </a:p>
          <a:p>
            <a:r>
              <a:rPr lang="de-DE" dirty="0"/>
              <a:t>o Kunststoffe: Polyvinylchlorid (PVC), Polypropylen (PP), Acrylnitril </a:t>
            </a:r>
            <a:r>
              <a:rPr lang="de-DE" dirty="0" err="1"/>
              <a:t>Butadienstyrol</a:t>
            </a:r>
            <a:r>
              <a:rPr lang="de-DE" dirty="0"/>
              <a:t> (ABS), </a:t>
            </a:r>
            <a:r>
              <a:rPr lang="de-DE" dirty="0" err="1"/>
              <a:t>Polyoxymethylen</a:t>
            </a:r>
            <a:r>
              <a:rPr lang="de-DE" dirty="0"/>
              <a:t> (POM), hohe Dichte Polyethylen (HDPE) und </a:t>
            </a:r>
            <a:r>
              <a:rPr lang="de-DE" dirty="0" err="1"/>
              <a:t>Ethylenvinylacetat</a:t>
            </a:r>
            <a:r>
              <a:rPr lang="de-DE" dirty="0"/>
              <a:t> (EVA); </a:t>
            </a:r>
          </a:p>
          <a:p>
            <a:r>
              <a:rPr lang="de-DE" dirty="0"/>
              <a:t>o Karton (zur Verpackung); </a:t>
            </a:r>
          </a:p>
          <a:p>
            <a:r>
              <a:rPr lang="de-DE" dirty="0"/>
              <a:t>• </a:t>
            </a:r>
            <a:r>
              <a:rPr lang="de-DE" b="1" dirty="0"/>
              <a:t>Produktion</a:t>
            </a:r>
            <a:r>
              <a:rPr lang="de-DE" dirty="0"/>
              <a:t>: Metallstanzen und Kunststoffformen, Herstellung von Innenkabeln, Netzkabel und Stecker, Siebdruck, Produktmontage und Verpackung; </a:t>
            </a:r>
          </a:p>
          <a:p>
            <a:r>
              <a:rPr lang="de-DE" dirty="0">
                <a:solidFill>
                  <a:srgbClr val="FF0000"/>
                </a:solidFill>
              </a:rPr>
              <a:t>• </a:t>
            </a:r>
            <a:r>
              <a:rPr lang="de-DE" b="1" dirty="0">
                <a:solidFill>
                  <a:srgbClr val="FF0000"/>
                </a:solidFill>
              </a:rPr>
              <a:t>Nutzung</a:t>
            </a:r>
            <a:r>
              <a:rPr lang="de-DE" dirty="0">
                <a:solidFill>
                  <a:srgbClr val="FF0000"/>
                </a:solidFill>
              </a:rPr>
              <a:t>: Stromverbrauch und Filterwechsel; </a:t>
            </a:r>
            <a:r>
              <a:rPr lang="de-DE" dirty="0"/>
              <a:t>• </a:t>
            </a:r>
            <a:r>
              <a:rPr lang="de-DE" b="1" dirty="0"/>
              <a:t>Lebensende</a:t>
            </a:r>
            <a:r>
              <a:rPr lang="de-DE" dirty="0"/>
              <a:t>: Entsorgung von Post-Consumer-Abfällen;</a:t>
            </a:r>
          </a:p>
          <a:p>
            <a:r>
              <a:rPr lang="de-DE" dirty="0"/>
              <a:t>• </a:t>
            </a:r>
            <a:r>
              <a:rPr lang="de-DE" b="1" dirty="0"/>
              <a:t>Transport</a:t>
            </a:r>
            <a:r>
              <a:rPr lang="de-DE" dirty="0"/>
              <a:t>: Rohstoffe, Staubsauger zum Händler, Altabfall zur Abfallentsorgungsanlage. </a:t>
            </a:r>
          </a:p>
        </p:txBody>
      </p:sp>
      <p:sp>
        <p:nvSpPr>
          <p:cNvPr id="7" name="Textfeld 6">
            <a:extLst>
              <a:ext uri="{FF2B5EF4-FFF2-40B4-BE49-F238E27FC236}">
                <a16:creationId xmlns:a16="http://schemas.microsoft.com/office/drawing/2014/main" id="{6F8E03EB-55A6-234B-AA36-39869599E0E0}"/>
              </a:ext>
            </a:extLst>
          </p:cNvPr>
          <p:cNvSpPr txBox="1"/>
          <p:nvPr/>
        </p:nvSpPr>
        <p:spPr>
          <a:xfrm>
            <a:off x="251808" y="6598103"/>
            <a:ext cx="11422449" cy="276999"/>
          </a:xfrm>
          <a:prstGeom prst="rect">
            <a:avLst/>
          </a:prstGeom>
          <a:noFill/>
        </p:spPr>
        <p:txBody>
          <a:bodyPr wrap="square" rtlCol="0">
            <a:spAutoFit/>
          </a:bodyPr>
          <a:lstStyle/>
          <a:p>
            <a:r>
              <a:rPr lang="de-DE" sz="1200" dirty="0" err="1"/>
              <a:t>Ref</a:t>
            </a:r>
            <a:r>
              <a:rPr lang="de-DE" sz="1200" dirty="0"/>
              <a:t>: A. Gallego-Schmid et al.; Life </a:t>
            </a:r>
            <a:r>
              <a:rPr lang="de-DE" sz="1200" dirty="0" err="1"/>
              <a:t>cycle</a:t>
            </a:r>
            <a:r>
              <a:rPr lang="de-DE" sz="1200" dirty="0"/>
              <a:t> environmental </a:t>
            </a:r>
            <a:r>
              <a:rPr lang="de-DE" sz="1200" dirty="0" err="1"/>
              <a:t>impacts</a:t>
            </a:r>
            <a:r>
              <a:rPr lang="de-DE" sz="1200" dirty="0"/>
              <a:t> </a:t>
            </a:r>
            <a:r>
              <a:rPr lang="de-DE" sz="1200" dirty="0" err="1"/>
              <a:t>of</a:t>
            </a:r>
            <a:r>
              <a:rPr lang="de-DE" sz="1200" dirty="0"/>
              <a:t> </a:t>
            </a:r>
            <a:r>
              <a:rPr lang="de-DE" sz="1200" dirty="0" err="1"/>
              <a:t>vacuum</a:t>
            </a:r>
            <a:r>
              <a:rPr lang="de-DE" sz="1200" dirty="0"/>
              <a:t> </a:t>
            </a:r>
            <a:r>
              <a:rPr lang="de-DE" sz="1200" dirty="0" err="1"/>
              <a:t>cleaners</a:t>
            </a:r>
            <a:r>
              <a:rPr lang="de-DE" sz="1200" dirty="0"/>
              <a:t> </a:t>
            </a:r>
            <a:r>
              <a:rPr lang="de-DE" sz="1200" dirty="0" err="1"/>
              <a:t>and</a:t>
            </a:r>
            <a:r>
              <a:rPr lang="de-DE" sz="1200" dirty="0"/>
              <a:t> </a:t>
            </a:r>
            <a:r>
              <a:rPr lang="de-DE" sz="1200" dirty="0" err="1"/>
              <a:t>the</a:t>
            </a:r>
            <a:r>
              <a:rPr lang="de-DE" sz="1200" dirty="0"/>
              <a:t> </a:t>
            </a:r>
            <a:r>
              <a:rPr lang="de-DE" sz="1200" dirty="0" err="1"/>
              <a:t>effects</a:t>
            </a:r>
            <a:r>
              <a:rPr lang="de-DE" sz="1200" dirty="0"/>
              <a:t> </a:t>
            </a:r>
            <a:r>
              <a:rPr lang="de-DE" sz="1200" dirty="0" err="1"/>
              <a:t>of</a:t>
            </a:r>
            <a:r>
              <a:rPr lang="de-DE" sz="1200" dirty="0"/>
              <a:t> European </a:t>
            </a:r>
            <a:r>
              <a:rPr lang="de-DE" sz="1200" dirty="0" err="1"/>
              <a:t>regulation</a:t>
            </a:r>
            <a:r>
              <a:rPr lang="de-DE" sz="1200" dirty="0"/>
              <a:t>; Science </a:t>
            </a:r>
            <a:r>
              <a:rPr lang="de-DE" sz="1200" dirty="0" err="1"/>
              <a:t>of</a:t>
            </a:r>
            <a:r>
              <a:rPr lang="de-DE" sz="1200" dirty="0"/>
              <a:t> </a:t>
            </a:r>
            <a:r>
              <a:rPr lang="de-DE" sz="1200" dirty="0" err="1"/>
              <a:t>the</a:t>
            </a:r>
            <a:r>
              <a:rPr lang="de-DE" sz="1200" dirty="0"/>
              <a:t> Total Environment 559 (2016) 192–203</a:t>
            </a:r>
          </a:p>
        </p:txBody>
      </p:sp>
    </p:spTree>
    <p:extLst>
      <p:ext uri="{BB962C8B-B14F-4D97-AF65-F5344CB8AC3E}">
        <p14:creationId xmlns:p14="http://schemas.microsoft.com/office/powerpoint/2010/main" val="363588580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4032</Words>
  <Application>Microsoft Office PowerPoint</Application>
  <PresentationFormat>Breitbild</PresentationFormat>
  <Paragraphs>423</Paragraphs>
  <Slides>36</Slides>
  <Notes>7</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36</vt:i4>
      </vt:variant>
    </vt:vector>
  </HeadingPairs>
  <TitlesOfParts>
    <vt:vector size="41" baseType="lpstr">
      <vt:lpstr>Arial</vt:lpstr>
      <vt:lpstr>Calibri</vt:lpstr>
      <vt:lpstr>Calibri Light</vt:lpstr>
      <vt:lpstr>Helvetica</vt:lpstr>
      <vt:lpstr>Office</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lpstr>Sasa Group Services – der Kreislaufwirtschaft verpflichtet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Produktlebensweg</dc:title>
  <dc:creator>Reinhard Wallich</dc:creator>
  <cp:lastModifiedBy>Taif TK. Kaisi</cp:lastModifiedBy>
  <cp:revision>124</cp:revision>
  <dcterms:created xsi:type="dcterms:W3CDTF">2023-07-26T12:31:55Z</dcterms:created>
  <dcterms:modified xsi:type="dcterms:W3CDTF">2026-01-27T13:44:53Z</dcterms:modified>
</cp:coreProperties>
</file>